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notesMasterIdLst>
    <p:notesMasterId r:id="rId18"/>
  </p:notesMasterIdLst>
  <p:sldIdLst>
    <p:sldId id="256" r:id="rId2"/>
    <p:sldId id="318" r:id="rId3"/>
    <p:sldId id="356" r:id="rId4"/>
    <p:sldId id="382" r:id="rId5"/>
    <p:sldId id="402" r:id="rId6"/>
    <p:sldId id="403" r:id="rId7"/>
    <p:sldId id="404" r:id="rId8"/>
    <p:sldId id="300" r:id="rId9"/>
    <p:sldId id="366" r:id="rId10"/>
    <p:sldId id="397" r:id="rId11"/>
    <p:sldId id="410" r:id="rId12"/>
    <p:sldId id="398" r:id="rId13"/>
    <p:sldId id="288" r:id="rId14"/>
    <p:sldId id="395" r:id="rId15"/>
    <p:sldId id="408" r:id="rId16"/>
    <p:sldId id="4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B" initials="SB" lastIdx="1" clrIdx="0"/>
  <p:cmAuthor id="2" name="SB" initials="SB [2]" lastIdx="1" clrIdx="1"/>
  <p:cmAuthor id="3" name="SB" initials="SB [3]" lastIdx="0" clrIdx="2"/>
  <p:cmAuthor id="4" name="SB" initials="SB [4]"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0BB26"/>
    <a:srgbClr val="EC9A36"/>
    <a:srgbClr val="8A1545"/>
    <a:srgbClr val="EAB454"/>
    <a:srgbClr val="FFFFFF"/>
    <a:srgbClr val="F0E4B9"/>
    <a:srgbClr val="52125E"/>
    <a:srgbClr val="CCB9AC"/>
    <a:srgbClr val="F0B6C9"/>
    <a:srgbClr val="EAEB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05"/>
    <p:restoredTop sz="64762"/>
  </p:normalViewPr>
  <p:slideViewPr>
    <p:cSldViewPr snapToGrid="0" snapToObjects="1">
      <p:cViewPr varScale="1">
        <p:scale>
          <a:sx n="53" d="100"/>
          <a:sy n="53" d="100"/>
        </p:scale>
        <p:origin x="1090" y="48"/>
      </p:cViewPr>
      <p:guideLst/>
    </p:cSldViewPr>
  </p:slideViewPr>
  <p:notesTextViewPr>
    <p:cViewPr>
      <p:scale>
        <a:sx n="1" d="1"/>
        <a:sy n="1" d="1"/>
      </p:scale>
      <p:origin x="0" y="0"/>
    </p:cViewPr>
  </p:notesTextViewPr>
  <p:sorterViewPr>
    <p:cViewPr>
      <p:scale>
        <a:sx n="100" d="100"/>
        <a:sy n="100" d="100"/>
      </p:scale>
      <p:origin x="0" y="-122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439C1-BF6F-4E69-A321-F018DC57DEF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4736DFE-E738-459C-8578-703839D73F8D}">
      <dgm:prSet/>
      <dgm:spPr/>
      <dgm:t>
        <a:bodyPr/>
        <a:lstStyle/>
        <a:p>
          <a:r>
            <a:rPr lang="en-US"/>
            <a:t>All real-world data is messy and complex</a:t>
          </a:r>
        </a:p>
      </dgm:t>
    </dgm:pt>
    <dgm:pt modelId="{96A73C81-D64D-453A-A3EB-921815169875}" type="parTrans" cxnId="{48F86965-80BF-45E2-8581-D8740267B916}">
      <dgm:prSet/>
      <dgm:spPr/>
      <dgm:t>
        <a:bodyPr/>
        <a:lstStyle/>
        <a:p>
          <a:endParaRPr lang="en-US"/>
        </a:p>
      </dgm:t>
    </dgm:pt>
    <dgm:pt modelId="{8BA61BD1-E2E0-492A-A184-4555E029C0A1}" type="sibTrans" cxnId="{48F86965-80BF-45E2-8581-D8740267B916}">
      <dgm:prSet/>
      <dgm:spPr/>
      <dgm:t>
        <a:bodyPr/>
        <a:lstStyle/>
        <a:p>
          <a:endParaRPr lang="en-US"/>
        </a:p>
      </dgm:t>
    </dgm:pt>
    <dgm:pt modelId="{7F8CCC4A-4000-40F1-9B08-51CA22DF000C}">
      <dgm:prSet/>
      <dgm:spPr/>
      <dgm:t>
        <a:bodyPr/>
        <a:lstStyle/>
        <a:p>
          <a:r>
            <a:rPr lang="en-US"/>
            <a:t>Make the best assumptions about the data, document these assumptions and move on with your analysis</a:t>
          </a:r>
        </a:p>
      </dgm:t>
    </dgm:pt>
    <dgm:pt modelId="{22D81BE4-6DF2-44AA-A3AD-96BEC7456884}" type="parTrans" cxnId="{3FF8AECD-D136-4E51-BBCB-2A7AB370E1D2}">
      <dgm:prSet/>
      <dgm:spPr/>
      <dgm:t>
        <a:bodyPr/>
        <a:lstStyle/>
        <a:p>
          <a:endParaRPr lang="en-US"/>
        </a:p>
      </dgm:t>
    </dgm:pt>
    <dgm:pt modelId="{9F35417E-B06A-43C4-9427-1EF23FBD4C21}" type="sibTrans" cxnId="{3FF8AECD-D136-4E51-BBCB-2A7AB370E1D2}">
      <dgm:prSet/>
      <dgm:spPr/>
      <dgm:t>
        <a:bodyPr/>
        <a:lstStyle/>
        <a:p>
          <a:endParaRPr lang="en-US"/>
        </a:p>
      </dgm:t>
    </dgm:pt>
    <dgm:pt modelId="{E0BB241E-A17A-4AE6-A7D9-15AB8696B7E1}">
      <dgm:prSet/>
      <dgm:spPr/>
      <dgm:t>
        <a:bodyPr/>
        <a:lstStyle/>
        <a:p>
          <a:r>
            <a:rPr lang="en-US"/>
            <a:t>Due to the short time-frame there will be no additional clarifications about the data then what is provided in the data dictionary. </a:t>
          </a:r>
        </a:p>
      </dgm:t>
    </dgm:pt>
    <dgm:pt modelId="{73A869DA-D882-41E1-A0D0-5BCE7D53CF21}" type="parTrans" cxnId="{FFCAACAC-230C-40F4-9D3A-E0F5D414F10D}">
      <dgm:prSet/>
      <dgm:spPr/>
      <dgm:t>
        <a:bodyPr/>
        <a:lstStyle/>
        <a:p>
          <a:endParaRPr lang="en-US"/>
        </a:p>
      </dgm:t>
    </dgm:pt>
    <dgm:pt modelId="{83AD18A3-7E59-4058-B60D-3FE34C173B85}" type="sibTrans" cxnId="{FFCAACAC-230C-40F4-9D3A-E0F5D414F10D}">
      <dgm:prSet/>
      <dgm:spPr/>
      <dgm:t>
        <a:bodyPr/>
        <a:lstStyle/>
        <a:p>
          <a:endParaRPr lang="en-US"/>
        </a:p>
      </dgm:t>
    </dgm:pt>
    <dgm:pt modelId="{BC9065E2-62F7-5F44-A500-A6D9EB7623B4}" type="pres">
      <dgm:prSet presAssocID="{4C7439C1-BF6F-4E69-A321-F018DC57DEF1}" presName="vert0" presStyleCnt="0">
        <dgm:presLayoutVars>
          <dgm:dir/>
          <dgm:animOne val="branch"/>
          <dgm:animLvl val="lvl"/>
        </dgm:presLayoutVars>
      </dgm:prSet>
      <dgm:spPr/>
      <dgm:t>
        <a:bodyPr/>
        <a:lstStyle/>
        <a:p>
          <a:endParaRPr lang="en-US"/>
        </a:p>
      </dgm:t>
    </dgm:pt>
    <dgm:pt modelId="{407991DA-4510-3442-9AA6-65F394C35353}" type="pres">
      <dgm:prSet presAssocID="{34736DFE-E738-459C-8578-703839D73F8D}" presName="thickLine" presStyleLbl="alignNode1" presStyleIdx="0" presStyleCnt="3"/>
      <dgm:spPr/>
    </dgm:pt>
    <dgm:pt modelId="{841FD5BD-A355-294F-83C7-9C1978072C14}" type="pres">
      <dgm:prSet presAssocID="{34736DFE-E738-459C-8578-703839D73F8D}" presName="horz1" presStyleCnt="0"/>
      <dgm:spPr/>
    </dgm:pt>
    <dgm:pt modelId="{FBCD1E4E-6FBC-D14D-823F-BCA3274AA0C5}" type="pres">
      <dgm:prSet presAssocID="{34736DFE-E738-459C-8578-703839D73F8D}" presName="tx1" presStyleLbl="revTx" presStyleIdx="0" presStyleCnt="3"/>
      <dgm:spPr/>
      <dgm:t>
        <a:bodyPr/>
        <a:lstStyle/>
        <a:p>
          <a:endParaRPr lang="en-US"/>
        </a:p>
      </dgm:t>
    </dgm:pt>
    <dgm:pt modelId="{F9B3AAFB-D435-1D4A-8D6A-E71A4B860F3B}" type="pres">
      <dgm:prSet presAssocID="{34736DFE-E738-459C-8578-703839D73F8D}" presName="vert1" presStyleCnt="0"/>
      <dgm:spPr/>
    </dgm:pt>
    <dgm:pt modelId="{ED547537-CE49-2D46-A8A2-CD559FED47FD}" type="pres">
      <dgm:prSet presAssocID="{7F8CCC4A-4000-40F1-9B08-51CA22DF000C}" presName="thickLine" presStyleLbl="alignNode1" presStyleIdx="1" presStyleCnt="3"/>
      <dgm:spPr/>
    </dgm:pt>
    <dgm:pt modelId="{4D2E96F8-10F2-7C4E-B9A2-B5E4A1530AFD}" type="pres">
      <dgm:prSet presAssocID="{7F8CCC4A-4000-40F1-9B08-51CA22DF000C}" presName="horz1" presStyleCnt="0"/>
      <dgm:spPr/>
    </dgm:pt>
    <dgm:pt modelId="{5B9AE71E-5C33-1245-A040-7BEACD545F0F}" type="pres">
      <dgm:prSet presAssocID="{7F8CCC4A-4000-40F1-9B08-51CA22DF000C}" presName="tx1" presStyleLbl="revTx" presStyleIdx="1" presStyleCnt="3"/>
      <dgm:spPr/>
      <dgm:t>
        <a:bodyPr/>
        <a:lstStyle/>
        <a:p>
          <a:endParaRPr lang="en-US"/>
        </a:p>
      </dgm:t>
    </dgm:pt>
    <dgm:pt modelId="{22B3E852-95FD-1641-AFF2-2BBE3CC6780E}" type="pres">
      <dgm:prSet presAssocID="{7F8CCC4A-4000-40F1-9B08-51CA22DF000C}" presName="vert1" presStyleCnt="0"/>
      <dgm:spPr/>
    </dgm:pt>
    <dgm:pt modelId="{7C9871FD-7393-AA4C-8636-DE9F778592D1}" type="pres">
      <dgm:prSet presAssocID="{E0BB241E-A17A-4AE6-A7D9-15AB8696B7E1}" presName="thickLine" presStyleLbl="alignNode1" presStyleIdx="2" presStyleCnt="3"/>
      <dgm:spPr/>
    </dgm:pt>
    <dgm:pt modelId="{50D98468-992E-4A4E-B594-DDD9105C97AC}" type="pres">
      <dgm:prSet presAssocID="{E0BB241E-A17A-4AE6-A7D9-15AB8696B7E1}" presName="horz1" presStyleCnt="0"/>
      <dgm:spPr/>
    </dgm:pt>
    <dgm:pt modelId="{8BBC9417-71B4-0148-813D-8759576CA842}" type="pres">
      <dgm:prSet presAssocID="{E0BB241E-A17A-4AE6-A7D9-15AB8696B7E1}" presName="tx1" presStyleLbl="revTx" presStyleIdx="2" presStyleCnt="3"/>
      <dgm:spPr/>
      <dgm:t>
        <a:bodyPr/>
        <a:lstStyle/>
        <a:p>
          <a:endParaRPr lang="en-US"/>
        </a:p>
      </dgm:t>
    </dgm:pt>
    <dgm:pt modelId="{6B70C7BC-AC48-0E4C-BB4E-5B12C6490DBD}" type="pres">
      <dgm:prSet presAssocID="{E0BB241E-A17A-4AE6-A7D9-15AB8696B7E1}" presName="vert1" presStyleCnt="0"/>
      <dgm:spPr/>
    </dgm:pt>
  </dgm:ptLst>
  <dgm:cxnLst>
    <dgm:cxn modelId="{B960A221-1A95-FC47-8BEC-B8080F4EA16B}" type="presOf" srcId="{7F8CCC4A-4000-40F1-9B08-51CA22DF000C}" destId="{5B9AE71E-5C33-1245-A040-7BEACD545F0F}" srcOrd="0" destOrd="0" presId="urn:microsoft.com/office/officeart/2008/layout/LinedList"/>
    <dgm:cxn modelId="{6DB2A47A-4ABC-F24A-886B-527580C214C6}" type="presOf" srcId="{34736DFE-E738-459C-8578-703839D73F8D}" destId="{FBCD1E4E-6FBC-D14D-823F-BCA3274AA0C5}" srcOrd="0" destOrd="0" presId="urn:microsoft.com/office/officeart/2008/layout/LinedList"/>
    <dgm:cxn modelId="{FFCAACAC-230C-40F4-9D3A-E0F5D414F10D}" srcId="{4C7439C1-BF6F-4E69-A321-F018DC57DEF1}" destId="{E0BB241E-A17A-4AE6-A7D9-15AB8696B7E1}" srcOrd="2" destOrd="0" parTransId="{73A869DA-D882-41E1-A0D0-5BCE7D53CF21}" sibTransId="{83AD18A3-7E59-4058-B60D-3FE34C173B85}"/>
    <dgm:cxn modelId="{6FF22C9D-D8D9-8B46-B054-E8FFAFAB5FD6}" type="presOf" srcId="{E0BB241E-A17A-4AE6-A7D9-15AB8696B7E1}" destId="{8BBC9417-71B4-0148-813D-8759576CA842}" srcOrd="0" destOrd="0" presId="urn:microsoft.com/office/officeart/2008/layout/LinedList"/>
    <dgm:cxn modelId="{48F86965-80BF-45E2-8581-D8740267B916}" srcId="{4C7439C1-BF6F-4E69-A321-F018DC57DEF1}" destId="{34736DFE-E738-459C-8578-703839D73F8D}" srcOrd="0" destOrd="0" parTransId="{96A73C81-D64D-453A-A3EB-921815169875}" sibTransId="{8BA61BD1-E2E0-492A-A184-4555E029C0A1}"/>
    <dgm:cxn modelId="{3FF8AECD-D136-4E51-BBCB-2A7AB370E1D2}" srcId="{4C7439C1-BF6F-4E69-A321-F018DC57DEF1}" destId="{7F8CCC4A-4000-40F1-9B08-51CA22DF000C}" srcOrd="1" destOrd="0" parTransId="{22D81BE4-6DF2-44AA-A3AD-96BEC7456884}" sibTransId="{9F35417E-B06A-43C4-9427-1EF23FBD4C21}"/>
    <dgm:cxn modelId="{E7B9C5A1-B69B-004F-8CC4-7C83AF742F8F}" type="presOf" srcId="{4C7439C1-BF6F-4E69-A321-F018DC57DEF1}" destId="{BC9065E2-62F7-5F44-A500-A6D9EB7623B4}" srcOrd="0" destOrd="0" presId="urn:microsoft.com/office/officeart/2008/layout/LinedList"/>
    <dgm:cxn modelId="{301D7A9F-0971-3844-B555-421347D17EBA}" type="presParOf" srcId="{BC9065E2-62F7-5F44-A500-A6D9EB7623B4}" destId="{407991DA-4510-3442-9AA6-65F394C35353}" srcOrd="0" destOrd="0" presId="urn:microsoft.com/office/officeart/2008/layout/LinedList"/>
    <dgm:cxn modelId="{35AC1836-00D0-B342-B55A-D442EB89CF49}" type="presParOf" srcId="{BC9065E2-62F7-5F44-A500-A6D9EB7623B4}" destId="{841FD5BD-A355-294F-83C7-9C1978072C14}" srcOrd="1" destOrd="0" presId="urn:microsoft.com/office/officeart/2008/layout/LinedList"/>
    <dgm:cxn modelId="{96B78D9D-9CE8-0144-B72D-3D9FC5965CA7}" type="presParOf" srcId="{841FD5BD-A355-294F-83C7-9C1978072C14}" destId="{FBCD1E4E-6FBC-D14D-823F-BCA3274AA0C5}" srcOrd="0" destOrd="0" presId="urn:microsoft.com/office/officeart/2008/layout/LinedList"/>
    <dgm:cxn modelId="{3B569A97-7EC3-AC47-AF53-978D0B0704DF}" type="presParOf" srcId="{841FD5BD-A355-294F-83C7-9C1978072C14}" destId="{F9B3AAFB-D435-1D4A-8D6A-E71A4B860F3B}" srcOrd="1" destOrd="0" presId="urn:microsoft.com/office/officeart/2008/layout/LinedList"/>
    <dgm:cxn modelId="{A00EF6BF-D2C2-E143-AF12-45E61F7E130A}" type="presParOf" srcId="{BC9065E2-62F7-5F44-A500-A6D9EB7623B4}" destId="{ED547537-CE49-2D46-A8A2-CD559FED47FD}" srcOrd="2" destOrd="0" presId="urn:microsoft.com/office/officeart/2008/layout/LinedList"/>
    <dgm:cxn modelId="{1E5C9EF8-A26E-D44A-864F-427852BC0812}" type="presParOf" srcId="{BC9065E2-62F7-5F44-A500-A6D9EB7623B4}" destId="{4D2E96F8-10F2-7C4E-B9A2-B5E4A1530AFD}" srcOrd="3" destOrd="0" presId="urn:microsoft.com/office/officeart/2008/layout/LinedList"/>
    <dgm:cxn modelId="{26B4229D-F229-7348-AB0F-0B743EF96F6D}" type="presParOf" srcId="{4D2E96F8-10F2-7C4E-B9A2-B5E4A1530AFD}" destId="{5B9AE71E-5C33-1245-A040-7BEACD545F0F}" srcOrd="0" destOrd="0" presId="urn:microsoft.com/office/officeart/2008/layout/LinedList"/>
    <dgm:cxn modelId="{477914A4-7D0C-4F45-836B-780088E89154}" type="presParOf" srcId="{4D2E96F8-10F2-7C4E-B9A2-B5E4A1530AFD}" destId="{22B3E852-95FD-1641-AFF2-2BBE3CC6780E}" srcOrd="1" destOrd="0" presId="urn:microsoft.com/office/officeart/2008/layout/LinedList"/>
    <dgm:cxn modelId="{A1418A7C-8EC0-B84D-B653-830ED3BDB1AB}" type="presParOf" srcId="{BC9065E2-62F7-5F44-A500-A6D9EB7623B4}" destId="{7C9871FD-7393-AA4C-8636-DE9F778592D1}" srcOrd="4" destOrd="0" presId="urn:microsoft.com/office/officeart/2008/layout/LinedList"/>
    <dgm:cxn modelId="{FE85D928-5D65-4147-BFC4-55EAE8877200}" type="presParOf" srcId="{BC9065E2-62F7-5F44-A500-A6D9EB7623B4}" destId="{50D98468-992E-4A4E-B594-DDD9105C97AC}" srcOrd="5" destOrd="0" presId="urn:microsoft.com/office/officeart/2008/layout/LinedList"/>
    <dgm:cxn modelId="{21C3C0B0-4CD5-B34F-AAC6-6E3D7149FC64}" type="presParOf" srcId="{50D98468-992E-4A4E-B594-DDD9105C97AC}" destId="{8BBC9417-71B4-0148-813D-8759576CA842}" srcOrd="0" destOrd="0" presId="urn:microsoft.com/office/officeart/2008/layout/LinedList"/>
    <dgm:cxn modelId="{74729E24-8E00-BC43-B229-B26CFA9184C5}" type="presParOf" srcId="{50D98468-992E-4A4E-B594-DDD9105C97AC}" destId="{6B70C7BC-AC48-0E4C-BB4E-5B12C6490DB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991DA-4510-3442-9AA6-65F394C35353}">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D1E4E-6FBC-D14D-823F-BCA3274AA0C5}">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All real-world data is messy and complex</a:t>
          </a:r>
        </a:p>
      </dsp:txBody>
      <dsp:txXfrm>
        <a:off x="0" y="2703"/>
        <a:ext cx="6900512" cy="1843578"/>
      </dsp:txXfrm>
    </dsp:sp>
    <dsp:sp modelId="{ED547537-CE49-2D46-A8A2-CD559FED47FD}">
      <dsp:nvSpPr>
        <dsp:cNvPr id="0" name=""/>
        <dsp:cNvSpPr/>
      </dsp:nvSpPr>
      <dsp:spPr>
        <a:xfrm>
          <a:off x="0" y="184628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AE71E-5C33-1245-A040-7BEACD545F0F}">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Make the best assumptions about the data, document these assumptions and move on with your analysis</a:t>
          </a:r>
        </a:p>
      </dsp:txBody>
      <dsp:txXfrm>
        <a:off x="0" y="1846281"/>
        <a:ext cx="6900512" cy="1843578"/>
      </dsp:txXfrm>
    </dsp:sp>
    <dsp:sp modelId="{7C9871FD-7393-AA4C-8636-DE9F778592D1}">
      <dsp:nvSpPr>
        <dsp:cNvPr id="0" name=""/>
        <dsp:cNvSpPr/>
      </dsp:nvSpPr>
      <dsp:spPr>
        <a:xfrm>
          <a:off x="0" y="3689859"/>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C9417-71B4-0148-813D-8759576CA842}">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Due to the short time-frame there will be no additional clarifications about the data then what is provided in the data dictionary. </a:t>
          </a: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60598-3FCB-8D45-9CBA-91A81809E87A}" type="datetimeFigureOut">
              <a:rPr lang="en-US" smtClean="0"/>
              <a:t>12/24/2023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976EC-70FE-8B4E-85C3-70FE10E30BAE}" type="slidenum">
              <a:rPr lang="en-US" smtClean="0"/>
              <a:t>‹#›</a:t>
            </a:fld>
            <a:endParaRPr lang="en-US" dirty="0"/>
          </a:p>
        </p:txBody>
      </p:sp>
    </p:spTree>
    <p:extLst>
      <p:ext uri="{BB962C8B-B14F-4D97-AF65-F5344CB8AC3E}">
        <p14:creationId xmlns:p14="http://schemas.microsoft.com/office/powerpoint/2010/main" val="1374274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D43976EC-70FE-8B4E-85C3-70FE10E30BAE}" type="slidenum">
              <a:rPr lang="en-US" smtClean="0"/>
              <a:t>1</a:t>
            </a:fld>
            <a:endParaRPr lang="en-US" dirty="0"/>
          </a:p>
        </p:txBody>
      </p:sp>
    </p:spTree>
    <p:extLst>
      <p:ext uri="{BB962C8B-B14F-4D97-AF65-F5344CB8AC3E}">
        <p14:creationId xmlns:p14="http://schemas.microsoft.com/office/powerpoint/2010/main" val="1819873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200" kern="1200">
                <a:solidFill>
                  <a:schemeClr val="dk1"/>
                </a:solidFill>
                <a:effectLst/>
                <a:latin typeface="+mn-lt"/>
                <a:ea typeface="+mn-ea"/>
                <a:cs typeface="+mn-cs"/>
              </a:rPr>
              <a:t>-</a:t>
            </a:r>
            <a:r>
              <a:rPr lang="is-IS" sz="1200" kern="1200" baseline="0">
                <a:solidFill>
                  <a:schemeClr val="dk1"/>
                </a:solidFill>
                <a:effectLst/>
                <a:latin typeface="+mn-lt"/>
                <a:ea typeface="+mn-ea"/>
                <a:cs typeface="+mn-cs"/>
              </a:rPr>
              <a:t> 1.6 jobs/company</a:t>
            </a:r>
            <a:endParaRPr lang="is-IS" sz="1200"/>
          </a:p>
          <a:p>
            <a:r>
              <a:rPr lang="mr-IN" sz="1200" b="0" kern="1200" dirty="0">
                <a:solidFill>
                  <a:schemeClr val="tx1"/>
                </a:solidFill>
                <a:effectLst/>
                <a:latin typeface="+mn-lt"/>
                <a:ea typeface="+mn-ea"/>
                <a:cs typeface="+mn-cs"/>
              </a:rPr>
              <a:t>–</a:t>
            </a:r>
            <a:r>
              <a:rPr lang="is-IS" sz="1200" b="0" kern="1200">
                <a:solidFill>
                  <a:schemeClr val="tx1"/>
                </a:solidFill>
                <a:effectLst/>
                <a:latin typeface="+mn-lt"/>
                <a:ea typeface="+mn-ea"/>
                <a:cs typeface="+mn-cs"/>
              </a:rPr>
              <a:t> 308 apps/job</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a:t>- 8 apps/applicant</a:t>
            </a:r>
            <a:endParaRPr lang="en-US" sz="1200" dirty="0"/>
          </a:p>
          <a:p>
            <a:endParaRPr lang="en-US" dirty="0"/>
          </a:p>
          <a:p>
            <a:r>
              <a:rPr lang="en-US" dirty="0"/>
              <a:t>8.2 applications by each applicant</a:t>
            </a:r>
          </a:p>
          <a:p>
            <a:r>
              <a:rPr lang="en-US" dirty="0"/>
              <a:t>Each job receives 308 applications</a:t>
            </a:r>
          </a:p>
          <a:p>
            <a:endParaRPr lang="en-US" dirty="0"/>
          </a:p>
          <a:p>
            <a:r>
              <a:rPr lang="en-US" sz="1200" kern="1200" dirty="0">
                <a:solidFill>
                  <a:schemeClr val="tx1"/>
                </a:solidFill>
                <a:effectLst/>
                <a:latin typeface="+mn-lt"/>
                <a:ea typeface="+mn-ea"/>
                <a:cs typeface="+mn-cs"/>
              </a:rPr>
              <a:t>One of the strengths of this study is our data. The data include 20,510 paid technology jobs (e.g., hardware engineer and software developer) posted by ~13,000 companies and the resulting ~6 million job applications to these jobs. Another strength is that we are able to observe firms’ decision making in the hiring funnel, that is., who is invited for an interview, which is private information that individuals outside the hiring process are not privy too.  While a limitation of the study is that we are unable to identify who eventually gets hired, our dependent </a:t>
            </a:r>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13</a:t>
            </a:fld>
            <a:endParaRPr lang="en-US" dirty="0"/>
          </a:p>
        </p:txBody>
      </p:sp>
    </p:spTree>
    <p:extLst>
      <p:ext uri="{BB962C8B-B14F-4D97-AF65-F5344CB8AC3E}">
        <p14:creationId xmlns:p14="http://schemas.microsoft.com/office/powerpoint/2010/main" val="80490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An equity investor’s decision to invest in an entrepreneurial venture typically starts with deal screening, which is followed by a more extensive deal evaluation phase.</a:t>
            </a:r>
            <a:r>
              <a:rPr lang="en-US" sz="1400" kern="1200" baseline="0" dirty="0">
                <a:solidFill>
                  <a:schemeClr val="tx1"/>
                </a:solidFill>
                <a:effectLst/>
                <a:latin typeface="+mn-lt"/>
                <a:ea typeface="+mn-ea"/>
                <a:cs typeface="+mn-cs"/>
              </a:rPr>
              <a:t> If you don</a:t>
            </a:r>
            <a:r>
              <a:rPr lang="mr-IN" sz="1400" kern="1200" baseline="0" dirty="0">
                <a:solidFill>
                  <a:schemeClr val="tx1"/>
                </a:solidFill>
                <a:effectLst/>
                <a:latin typeface="+mn-lt"/>
                <a:ea typeface="+mn-ea"/>
                <a:cs typeface="+mn-cs"/>
              </a:rPr>
              <a:t>’</a:t>
            </a:r>
            <a:r>
              <a:rPr lang="en-US" sz="1400" kern="1200" baseline="0" dirty="0">
                <a:solidFill>
                  <a:schemeClr val="tx1"/>
                </a:solidFill>
                <a:effectLst/>
                <a:latin typeface="+mn-lt"/>
                <a:ea typeface="+mn-ea"/>
                <a:cs typeface="+mn-cs"/>
              </a:rPr>
              <a:t>t get selected for evaluation then you will not receive funding. Arguably t is the most important part of the funnel</a:t>
            </a:r>
          </a:p>
          <a:p>
            <a:r>
              <a:rPr lang="en-US" sz="1400" kern="1200" baseline="0" dirty="0">
                <a:solidFill>
                  <a:schemeClr val="tx1"/>
                </a:solidFill>
                <a:effectLst/>
                <a:latin typeface="+mn-lt"/>
                <a:ea typeface="+mn-ea"/>
                <a:cs typeface="+mn-cs"/>
              </a:rPr>
              <a:t>_____</a:t>
            </a:r>
            <a:endParaRPr lang="en-US" sz="1400" kern="1200" dirty="0">
              <a:solidFill>
                <a:schemeClr val="tx1"/>
              </a:solidFill>
              <a:effectLst/>
              <a:latin typeface="+mn-lt"/>
              <a:ea typeface="+mn-ea"/>
              <a:cs typeface="+mn-cs"/>
            </a:endParaRPr>
          </a:p>
          <a:p>
            <a:endParaRPr lang="en-US" sz="14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Extant literature on the screening of entrepreneurial ventures has focused</a:t>
            </a:r>
            <a:r>
              <a:rPr lang="en-US" baseline="0" dirty="0"/>
              <a:t> on (passion, posture body language)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5CCCC12A-5EB3-024F-B84C-84194B0F7F58}" type="slidenum">
              <a:rPr lang="en-US" smtClean="0"/>
              <a:t>14</a:t>
            </a:fld>
            <a:endParaRPr lang="en-US" dirty="0"/>
          </a:p>
        </p:txBody>
      </p:sp>
    </p:spTree>
    <p:extLst>
      <p:ext uri="{BB962C8B-B14F-4D97-AF65-F5344CB8AC3E}">
        <p14:creationId xmlns:p14="http://schemas.microsoft.com/office/powerpoint/2010/main" val="24820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A benchmark for conversion rates in the recruiting funnel suggests that  17% of interviews translate to job offers and 89% of job offers convert to hires (Mohapatra and Sahu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The probability of being hired is the joint probability of being invited to an interview multiplied by the probability of good performance at the interview. Thus, if the probability of being invited to an interview decreases, then the probability of being hired also reduces.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Thus, if the probability of being invited to an interview decreases, then the probability of being hired also reduces.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43976EC-70FE-8B4E-85C3-70FE10E30BAE}" type="slidenum">
              <a:rPr lang="en-US" smtClean="0"/>
              <a:t>15</a:t>
            </a:fld>
            <a:endParaRPr lang="en-US" dirty="0"/>
          </a:p>
        </p:txBody>
      </p:sp>
    </p:spTree>
    <p:extLst>
      <p:ext uri="{BB962C8B-B14F-4D97-AF65-F5344CB8AC3E}">
        <p14:creationId xmlns:p14="http://schemas.microsoft.com/office/powerpoint/2010/main" val="39161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3976EC-70FE-8B4E-85C3-70FE10E30BAE}" type="slidenum">
              <a:rPr lang="en-US" smtClean="0"/>
              <a:t>16</a:t>
            </a:fld>
            <a:endParaRPr lang="en-US" dirty="0"/>
          </a:p>
        </p:txBody>
      </p:sp>
    </p:spTree>
    <p:extLst>
      <p:ext uri="{BB962C8B-B14F-4D97-AF65-F5344CB8AC3E}">
        <p14:creationId xmlns:p14="http://schemas.microsoft.com/office/powerpoint/2010/main" val="257503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2</a:t>
            </a:fld>
            <a:endParaRPr lang="en-US" dirty="0"/>
          </a:p>
        </p:txBody>
      </p:sp>
    </p:spTree>
    <p:extLst>
      <p:ext uri="{BB962C8B-B14F-4D97-AF65-F5344CB8AC3E}">
        <p14:creationId xmlns:p14="http://schemas.microsoft.com/office/powerpoint/2010/main" val="207663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3</a:t>
            </a:fld>
            <a:endParaRPr lang="en-US" dirty="0"/>
          </a:p>
        </p:txBody>
      </p:sp>
    </p:spTree>
    <p:extLst>
      <p:ext uri="{BB962C8B-B14F-4D97-AF65-F5344CB8AC3E}">
        <p14:creationId xmlns:p14="http://schemas.microsoft.com/office/powerpoint/2010/main" val="137169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4</a:t>
            </a:fld>
            <a:endParaRPr lang="en-US" dirty="0"/>
          </a:p>
        </p:txBody>
      </p:sp>
    </p:spTree>
    <p:extLst>
      <p:ext uri="{BB962C8B-B14F-4D97-AF65-F5344CB8AC3E}">
        <p14:creationId xmlns:p14="http://schemas.microsoft.com/office/powerpoint/2010/main" val="288173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3976EC-70FE-8B4E-85C3-70FE10E30BAE}" type="slidenum">
              <a:rPr lang="en-US" smtClean="0"/>
              <a:t>6</a:t>
            </a:fld>
            <a:endParaRPr lang="en-US" dirty="0"/>
          </a:p>
        </p:txBody>
      </p:sp>
    </p:spTree>
    <p:extLst>
      <p:ext uri="{BB962C8B-B14F-4D97-AF65-F5344CB8AC3E}">
        <p14:creationId xmlns:p14="http://schemas.microsoft.com/office/powerpoint/2010/main" val="292291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43976EC-70FE-8B4E-85C3-70FE10E30BAE}" type="slidenum">
              <a:rPr lang="en-US" smtClean="0"/>
              <a:t>8</a:t>
            </a:fld>
            <a:endParaRPr lang="en-US" dirty="0"/>
          </a:p>
        </p:txBody>
      </p:sp>
    </p:spTree>
    <p:extLst>
      <p:ext uri="{BB962C8B-B14F-4D97-AF65-F5344CB8AC3E}">
        <p14:creationId xmlns:p14="http://schemas.microsoft.com/office/powerpoint/2010/main" val="142801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https://the-inkline.com/2017/03/15/indian-parliament-passes-landmark-bill-to-raise-maternity-leave-to-26-weeks/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USA : FMLA protected but unpaid for 12 weeks.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California, New Jersey, New York, Rhode Island and the District of Columbia all have state-mandated paid leave plans in place. The state of Washington passed a state-mandated paid leave program in 2017; it will take effect at the start of 2020.</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https://www.pewresearch.org/fact-tank/2019/12/16/u-s-lacks-mandated-paid-parental-leave/</a:t>
            </a:r>
          </a:p>
          <a:p>
            <a:endParaRPr lang="en-US" dirty="0"/>
          </a:p>
          <a:p>
            <a:r>
              <a:rPr lang="en-US" dirty="0"/>
              <a:t>Short term </a:t>
            </a:r>
            <a:r>
              <a:rPr lang="mr-IN" dirty="0"/>
              <a:t>–</a:t>
            </a:r>
            <a:r>
              <a:rPr lang="en-US" dirty="0"/>
              <a:t> 3 months</a:t>
            </a:r>
          </a:p>
          <a:p>
            <a:r>
              <a:rPr lang="en-US" dirty="0"/>
              <a:t>Long term </a:t>
            </a:r>
            <a:r>
              <a:rPr lang="mr-IN" dirty="0"/>
              <a:t>–</a:t>
            </a:r>
            <a:r>
              <a:rPr lang="en-US" dirty="0"/>
              <a:t> 1 year or more</a:t>
            </a:r>
          </a:p>
        </p:txBody>
      </p:sp>
      <p:sp>
        <p:nvSpPr>
          <p:cNvPr id="4" name="Slide Number Placeholder 3"/>
          <p:cNvSpPr>
            <a:spLocks noGrp="1"/>
          </p:cNvSpPr>
          <p:nvPr>
            <p:ph type="sldNum" sz="quarter" idx="10"/>
          </p:nvPr>
        </p:nvSpPr>
        <p:spPr/>
        <p:txBody>
          <a:bodyPr/>
          <a:lstStyle/>
          <a:p>
            <a:fld id="{D43976EC-70FE-8B4E-85C3-70FE10E30BAE}" type="slidenum">
              <a:rPr lang="en-US" smtClean="0"/>
              <a:t>9</a:t>
            </a:fld>
            <a:endParaRPr lang="en-US" dirty="0"/>
          </a:p>
        </p:txBody>
      </p:sp>
    </p:spTree>
    <p:extLst>
      <p:ext uri="{BB962C8B-B14F-4D97-AF65-F5344CB8AC3E}">
        <p14:creationId xmlns:p14="http://schemas.microsoft.com/office/powerpoint/2010/main" val="10621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a:t>
            </a:r>
            <a:r>
              <a:rPr lang="en-US" baseline="0" dirty="0"/>
              <a:t> 18 months on either side of the law</a:t>
            </a:r>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10</a:t>
            </a:fld>
            <a:endParaRPr lang="en-US" dirty="0"/>
          </a:p>
        </p:txBody>
      </p:sp>
    </p:spTree>
    <p:extLst>
      <p:ext uri="{BB962C8B-B14F-4D97-AF65-F5344CB8AC3E}">
        <p14:creationId xmlns:p14="http://schemas.microsoft.com/office/powerpoint/2010/main" val="365168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976EC-70FE-8B4E-85C3-70FE10E30BAE}" type="slidenum">
              <a:rPr lang="en-US" smtClean="0"/>
              <a:t>11</a:t>
            </a:fld>
            <a:endParaRPr lang="en-US" dirty="0"/>
          </a:p>
        </p:txBody>
      </p:sp>
    </p:spTree>
    <p:extLst>
      <p:ext uri="{BB962C8B-B14F-4D97-AF65-F5344CB8AC3E}">
        <p14:creationId xmlns:p14="http://schemas.microsoft.com/office/powerpoint/2010/main" val="193549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7B6305-EDD4-AB41-ACC9-AA50A5E86372}" type="datetimeFigureOut">
              <a:rPr lang="en-US" smtClean="0"/>
              <a:t>12/24/2023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1F27C3-D9D2-5E40-BA53-586CE2A01672}" type="slidenum">
              <a:rPr lang="en-US" smtClean="0"/>
              <a:t>‹#›</a:t>
            </a:fld>
            <a:endParaRPr lang="en-US" dirty="0"/>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B6305-EDD4-AB41-ACC9-AA50A5E86372}" type="datetimeFigureOut">
              <a:rPr lang="en-US" smtClean="0"/>
              <a:t>12/24/2023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F27C3-D9D2-5E40-BA53-586CE2A01672}"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946" y="1068575"/>
            <a:ext cx="11205274" cy="2387600"/>
          </a:xfrm>
        </p:spPr>
        <p:txBody>
          <a:bodyPr>
            <a:normAutofit fontScale="90000"/>
          </a:bodyPr>
          <a:lstStyle/>
          <a:p>
            <a:r>
              <a:rPr lang="en-US" dirty="0">
                <a:effectLst/>
                <a:latin typeface="Times New Roman" panose="02020603050405020304" pitchFamily="18" charset="0"/>
              </a:rPr>
              <a:t/>
            </a:r>
            <a:br>
              <a:rPr lang="en-US" dirty="0">
                <a:effectLst/>
                <a:latin typeface="Times New Roman" panose="02020603050405020304" pitchFamily="18" charset="0"/>
              </a:rPr>
            </a:br>
            <a:r>
              <a:rPr lang="en-US" dirty="0">
                <a:effectLst/>
                <a:latin typeface="Times New Roman" panose="02020603050405020304" pitchFamily="18" charset="0"/>
              </a:rPr>
              <a:t/>
            </a:r>
            <a:br>
              <a:rPr lang="en-US" dirty="0">
                <a:effectLst/>
                <a:latin typeface="Times New Roman" panose="02020603050405020304" pitchFamily="18" charset="0"/>
              </a:rPr>
            </a:br>
            <a:r>
              <a:rPr lang="en-US" sz="4400" dirty="0">
                <a:effectLst/>
                <a:latin typeface="Times New Roman" panose="02020603050405020304" pitchFamily="18" charset="0"/>
              </a:rPr>
              <a:t> </a:t>
            </a:r>
            <a:r>
              <a:rPr lang="en-US" sz="4400" b="1" dirty="0">
                <a:effectLst/>
                <a:latin typeface="Times New Roman" panose="02020603050405020304" pitchFamily="18" charset="0"/>
              </a:rPr>
              <a:t>Does Employer-Paid, Job-Protected Maternity Leave Help or Hurt Female IT Workers? </a:t>
            </a:r>
            <a:br>
              <a:rPr lang="en-US" sz="4400" b="1" dirty="0">
                <a:effectLst/>
                <a:latin typeface="Times New Roman" panose="02020603050405020304" pitchFamily="18" charset="0"/>
              </a:rPr>
            </a:br>
            <a:r>
              <a:rPr lang="en-US" sz="4400" b="1" dirty="0">
                <a:effectLst/>
                <a:latin typeface="Times New Roman" panose="02020603050405020304" pitchFamily="18" charset="0"/>
              </a:rPr>
              <a:t>What </a:t>
            </a:r>
            <a:r>
              <a:rPr lang="en-US" sz="4400" b="1" dirty="0">
                <a:latin typeface="Times New Roman" panose="02020603050405020304" pitchFamily="18" charset="0"/>
              </a:rPr>
              <a:t>can we Learn from </a:t>
            </a:r>
            <a:r>
              <a:rPr lang="en-US" sz="4400" b="1" dirty="0">
                <a:effectLst/>
                <a:latin typeface="Times New Roman" panose="02020603050405020304" pitchFamily="18" charset="0"/>
              </a:rPr>
              <a:t>Millions of Job Applications?</a:t>
            </a:r>
            <a:endParaRPr lang="en-US" sz="4400" dirty="0"/>
          </a:p>
        </p:txBody>
      </p:sp>
      <p:sp>
        <p:nvSpPr>
          <p:cNvPr id="3" name="Subtitle 2"/>
          <p:cNvSpPr>
            <a:spLocks noGrp="1"/>
          </p:cNvSpPr>
          <p:nvPr>
            <p:ph type="subTitle" idx="1"/>
          </p:nvPr>
        </p:nvSpPr>
        <p:spPr/>
        <p:txBody>
          <a:bodyPr>
            <a:normAutofit/>
          </a:bodyPr>
          <a:lstStyle/>
          <a:p>
            <a:endParaRPr lang="en-US" dirty="0"/>
          </a:p>
          <a:p>
            <a:r>
              <a:rPr lang="en-US" sz="3600" b="1" dirty="0">
                <a:solidFill>
                  <a:srgbClr val="FF0000"/>
                </a:solidFill>
              </a:rPr>
              <a:t>2024 Analytics for Good Institute Hackathon</a:t>
            </a:r>
          </a:p>
          <a:p>
            <a:endParaRPr lang="en-US" sz="3600" b="1"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299777" y="2728662"/>
          <a:ext cx="9481636" cy="760533"/>
        </p:xfrm>
        <a:graphic>
          <a:graphicData uri="http://schemas.openxmlformats.org/drawingml/2006/table">
            <a:tbl>
              <a:tblPr firstRow="1" bandRow="1">
                <a:tableStyleId>{5C22544A-7EE6-4342-B048-85BDC9FD1C3A}</a:tableStyleId>
              </a:tblPr>
              <a:tblGrid>
                <a:gridCol w="2370409">
                  <a:extLst>
                    <a:ext uri="{9D8B030D-6E8A-4147-A177-3AD203B41FA5}">
                      <a16:colId xmlns:a16="http://schemas.microsoft.com/office/drawing/2014/main" val="20000"/>
                    </a:ext>
                  </a:extLst>
                </a:gridCol>
                <a:gridCol w="2370409">
                  <a:extLst>
                    <a:ext uri="{9D8B030D-6E8A-4147-A177-3AD203B41FA5}">
                      <a16:colId xmlns:a16="http://schemas.microsoft.com/office/drawing/2014/main" val="20001"/>
                    </a:ext>
                  </a:extLst>
                </a:gridCol>
                <a:gridCol w="2370409">
                  <a:extLst>
                    <a:ext uri="{9D8B030D-6E8A-4147-A177-3AD203B41FA5}">
                      <a16:colId xmlns:a16="http://schemas.microsoft.com/office/drawing/2014/main" val="20002"/>
                    </a:ext>
                  </a:extLst>
                </a:gridCol>
                <a:gridCol w="2370409">
                  <a:extLst>
                    <a:ext uri="{9D8B030D-6E8A-4147-A177-3AD203B41FA5}">
                      <a16:colId xmlns:a16="http://schemas.microsoft.com/office/drawing/2014/main" val="20003"/>
                    </a:ext>
                  </a:extLst>
                </a:gridCol>
              </a:tblGrid>
              <a:tr h="760533">
                <a:tc>
                  <a:txBody>
                    <a:bodyPr/>
                    <a:lstStyle/>
                    <a:p>
                      <a:pPr algn="ctr"/>
                      <a:r>
                        <a:rPr lang="en-US" sz="2800" dirty="0"/>
                        <a:t>2015</a:t>
                      </a:r>
                    </a:p>
                  </a:txBody>
                  <a:tcPr/>
                </a:tc>
                <a:tc>
                  <a:txBody>
                    <a:bodyPr/>
                    <a:lstStyle/>
                    <a:p>
                      <a:pPr algn="ctr"/>
                      <a:r>
                        <a:rPr lang="en-US" sz="2800" dirty="0"/>
                        <a:t>2016</a:t>
                      </a:r>
                    </a:p>
                  </a:txBody>
                  <a:tcPr/>
                </a:tc>
                <a:tc>
                  <a:txBody>
                    <a:bodyPr/>
                    <a:lstStyle/>
                    <a:p>
                      <a:pPr algn="ctr"/>
                      <a:r>
                        <a:rPr lang="en-US" sz="2800" dirty="0"/>
                        <a:t>2017</a:t>
                      </a:r>
                    </a:p>
                  </a:txBody>
                  <a:tcPr/>
                </a:tc>
                <a:tc>
                  <a:txBody>
                    <a:bodyPr/>
                    <a:lstStyle/>
                    <a:p>
                      <a:pPr algn="ctr"/>
                      <a:r>
                        <a:rPr lang="en-US" sz="2800" dirty="0"/>
                        <a:t>2018</a:t>
                      </a:r>
                    </a:p>
                  </a:txBody>
                  <a:tcPr/>
                </a:tc>
                <a:extLst>
                  <a:ext uri="{0D108BD9-81ED-4DB2-BD59-A6C34878D82A}">
                    <a16:rowId xmlns:a16="http://schemas.microsoft.com/office/drawing/2014/main" val="10000"/>
                  </a:ext>
                </a:extLst>
              </a:tr>
            </a:tbl>
          </a:graphicData>
        </a:graphic>
      </p:graphicFrame>
      <p:cxnSp>
        <p:nvCxnSpPr>
          <p:cNvPr id="7" name="Straight Connector 6"/>
          <p:cNvCxnSpPr/>
          <p:nvPr/>
        </p:nvCxnSpPr>
        <p:spPr>
          <a:xfrm>
            <a:off x="6666871" y="2264243"/>
            <a:ext cx="0" cy="466832"/>
          </a:xfrm>
          <a:prstGeom prst="line">
            <a:avLst/>
          </a:prstGeom>
          <a:ln w="38100">
            <a:solidFill>
              <a:srgbClr val="C00000"/>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89152" y="3458652"/>
            <a:ext cx="0" cy="46683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42510" y="1171790"/>
            <a:ext cx="1648721" cy="923330"/>
          </a:xfrm>
          <a:prstGeom prst="rect">
            <a:avLst/>
          </a:prstGeom>
          <a:noFill/>
        </p:spPr>
        <p:txBody>
          <a:bodyPr wrap="none" rtlCol="0">
            <a:spAutoFit/>
          </a:bodyPr>
          <a:lstStyle/>
          <a:p>
            <a:pPr algn="ctr"/>
            <a:r>
              <a:rPr lang="en-US" dirty="0">
                <a:solidFill>
                  <a:srgbClr val="C00000"/>
                </a:solidFill>
              </a:rPr>
              <a:t>April 1, </a:t>
            </a:r>
          </a:p>
          <a:p>
            <a:pPr algn="ctr"/>
            <a:r>
              <a:rPr lang="en-US" dirty="0">
                <a:solidFill>
                  <a:srgbClr val="C00000"/>
                </a:solidFill>
              </a:rPr>
              <a:t>maternity leave</a:t>
            </a:r>
          </a:p>
          <a:p>
            <a:pPr algn="ctr"/>
            <a:r>
              <a:rPr lang="en-US" dirty="0">
                <a:solidFill>
                  <a:srgbClr val="C00000"/>
                </a:solidFill>
              </a:rPr>
              <a:t>amendment </a:t>
            </a:r>
          </a:p>
        </p:txBody>
      </p:sp>
      <p:sp>
        <p:nvSpPr>
          <p:cNvPr id="22" name="TextBox 21"/>
          <p:cNvSpPr txBox="1"/>
          <p:nvPr/>
        </p:nvSpPr>
        <p:spPr>
          <a:xfrm>
            <a:off x="5938153" y="4011053"/>
            <a:ext cx="4971682" cy="1077218"/>
          </a:xfrm>
          <a:prstGeom prst="rect">
            <a:avLst/>
          </a:prstGeom>
          <a:noFill/>
        </p:spPr>
        <p:txBody>
          <a:bodyPr wrap="none" rtlCol="0">
            <a:spAutoFit/>
          </a:bodyPr>
          <a:lstStyle/>
          <a:p>
            <a:r>
              <a:rPr lang="en-US" sz="3200" b="1" dirty="0">
                <a:solidFill>
                  <a:srgbClr val="C00000"/>
                </a:solidFill>
              </a:rPr>
              <a:t>Mar 9, </a:t>
            </a:r>
          </a:p>
          <a:p>
            <a:r>
              <a:rPr lang="en-US" sz="3200" b="1" dirty="0">
                <a:solidFill>
                  <a:srgbClr val="C00000"/>
                </a:solidFill>
              </a:rPr>
              <a:t>Passed by Indian Parliament</a:t>
            </a:r>
          </a:p>
        </p:txBody>
      </p:sp>
      <p:cxnSp>
        <p:nvCxnSpPr>
          <p:cNvPr id="26" name="Straight Connector 25"/>
          <p:cNvCxnSpPr/>
          <p:nvPr/>
        </p:nvCxnSpPr>
        <p:spPr>
          <a:xfrm>
            <a:off x="3151860" y="1729554"/>
            <a:ext cx="21994" cy="11117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50486" y="1081709"/>
            <a:ext cx="4512004" cy="523220"/>
          </a:xfrm>
          <a:prstGeom prst="rect">
            <a:avLst/>
          </a:prstGeom>
          <a:noFill/>
          <a:ln>
            <a:noFill/>
          </a:ln>
        </p:spPr>
        <p:txBody>
          <a:bodyPr wrap="square" rtlCol="0">
            <a:spAutoFit/>
          </a:bodyPr>
          <a:lstStyle/>
          <a:p>
            <a:pPr algn="ctr"/>
            <a:r>
              <a:rPr lang="en-US" sz="2800" b="1" dirty="0">
                <a:solidFill>
                  <a:schemeClr val="accent1"/>
                </a:solidFill>
              </a:rPr>
              <a:t>Sept 2015</a:t>
            </a:r>
          </a:p>
        </p:txBody>
      </p:sp>
      <p:cxnSp>
        <p:nvCxnSpPr>
          <p:cNvPr id="28" name="Straight Connector 27"/>
          <p:cNvCxnSpPr/>
          <p:nvPr/>
        </p:nvCxnSpPr>
        <p:spPr>
          <a:xfrm>
            <a:off x="10319831" y="1676036"/>
            <a:ext cx="17" cy="11117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80851" y="1081709"/>
            <a:ext cx="1677960" cy="523220"/>
          </a:xfrm>
          <a:prstGeom prst="rect">
            <a:avLst/>
          </a:prstGeom>
          <a:noFill/>
          <a:ln>
            <a:noFill/>
          </a:ln>
        </p:spPr>
        <p:txBody>
          <a:bodyPr wrap="none" rtlCol="0">
            <a:spAutoFit/>
          </a:bodyPr>
          <a:lstStyle/>
          <a:p>
            <a:pPr algn="ctr"/>
            <a:r>
              <a:rPr lang="en-US" sz="2800" b="1" dirty="0">
                <a:solidFill>
                  <a:schemeClr val="accent1"/>
                </a:solidFill>
              </a:rPr>
              <a:t>Nov  2018</a:t>
            </a:r>
          </a:p>
        </p:txBody>
      </p:sp>
      <p:sp>
        <p:nvSpPr>
          <p:cNvPr id="2" name="Title 1">
            <a:extLst>
              <a:ext uri="{FF2B5EF4-FFF2-40B4-BE49-F238E27FC236}">
                <a16:creationId xmlns:a16="http://schemas.microsoft.com/office/drawing/2014/main" id="{5357C628-262A-7641-B95F-6A5F31423923}"/>
              </a:ext>
            </a:extLst>
          </p:cNvPr>
          <p:cNvSpPr txBox="1">
            <a:spLocks/>
          </p:cNvSpPr>
          <p:nvPr/>
        </p:nvSpPr>
        <p:spPr>
          <a:xfrm>
            <a:off x="394235" y="62363"/>
            <a:ext cx="10515600" cy="816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Timeline</a:t>
            </a:r>
          </a:p>
        </p:txBody>
      </p:sp>
      <p:sp>
        <p:nvSpPr>
          <p:cNvPr id="3" name="Title 1">
            <a:extLst>
              <a:ext uri="{FF2B5EF4-FFF2-40B4-BE49-F238E27FC236}">
                <a16:creationId xmlns:a16="http://schemas.microsoft.com/office/drawing/2014/main" id="{A95858E0-1836-06C7-3D00-E051A0A4120A}"/>
              </a:ext>
            </a:extLst>
          </p:cNvPr>
          <p:cNvSpPr txBox="1">
            <a:spLocks/>
          </p:cNvSpPr>
          <p:nvPr/>
        </p:nvSpPr>
        <p:spPr>
          <a:xfrm>
            <a:off x="643211" y="5610129"/>
            <a:ext cx="10515600" cy="816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You can use data between Sept 2015 and Nov 2018</a:t>
            </a:r>
          </a:p>
        </p:txBody>
      </p:sp>
    </p:spTree>
    <p:extLst>
      <p:ext uri="{BB962C8B-B14F-4D97-AF65-F5344CB8AC3E}">
        <p14:creationId xmlns:p14="http://schemas.microsoft.com/office/powerpoint/2010/main" val="115226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18828" cy="9314121"/>
          </a:xfrm>
          <a:prstGeom prst="rect">
            <a:avLst/>
          </a:prstGeom>
        </p:spPr>
      </p:pic>
      <p:sp>
        <p:nvSpPr>
          <p:cNvPr id="5" name="TextBox 4"/>
          <p:cNvSpPr txBox="1"/>
          <p:nvPr/>
        </p:nvSpPr>
        <p:spPr>
          <a:xfrm>
            <a:off x="0" y="555629"/>
            <a:ext cx="12418828" cy="5878532"/>
          </a:xfrm>
          <a:prstGeom prst="rect">
            <a:avLst/>
          </a:prstGeom>
          <a:solidFill>
            <a:srgbClr val="CCB9AC"/>
          </a:solidFill>
          <a:ln>
            <a:solidFill>
              <a:srgbClr val="CCB9AC"/>
            </a:solidFill>
          </a:ln>
        </p:spPr>
        <p:txBody>
          <a:bodyPr wrap="square" rtlCol="0">
            <a:spAutoFit/>
          </a:bodyPr>
          <a:lstStyle/>
          <a:p>
            <a:pPr algn="ctr"/>
            <a:r>
              <a:rPr lang="en-US" sz="3600" b="1" dirty="0"/>
              <a:t>Detailed Task </a:t>
            </a:r>
            <a:r>
              <a:rPr lang="en-US" sz="3600" b="1" dirty="0" smtClean="0"/>
              <a:t>Description</a:t>
            </a:r>
            <a:endParaRPr lang="en-US" sz="3600" b="1" dirty="0"/>
          </a:p>
          <a:p>
            <a:pPr algn="ctr"/>
            <a:endParaRPr lang="en-US" sz="3200" dirty="0"/>
          </a:p>
          <a:p>
            <a:pPr algn="ctr"/>
            <a:r>
              <a:rPr lang="en-US" sz="2800" dirty="0"/>
              <a:t>Use the data provided, to answer the following questions.</a:t>
            </a:r>
          </a:p>
          <a:p>
            <a:pPr algn="ctr"/>
            <a:endParaRPr lang="en-US" sz="2800" dirty="0"/>
          </a:p>
          <a:p>
            <a:pPr algn="ctr"/>
            <a:r>
              <a:rPr lang="en-US" sz="2800" dirty="0"/>
              <a:t>In the context of IT jobs, does </a:t>
            </a:r>
          </a:p>
          <a:p>
            <a:pPr algn="ctr"/>
            <a:r>
              <a:rPr lang="en-US" sz="2800" dirty="0"/>
              <a:t>employer paid, job-protected, medium-term maternity leave policy change </a:t>
            </a:r>
          </a:p>
          <a:p>
            <a:pPr marL="571500" indent="-571500" algn="ctr">
              <a:buFontTx/>
              <a:buAutoNum type="romanLcParenR"/>
            </a:pPr>
            <a:r>
              <a:rPr lang="en-US" sz="2800" dirty="0"/>
              <a:t>women’s likelihood of searching for jobs, and</a:t>
            </a:r>
          </a:p>
          <a:p>
            <a:pPr marL="571500" indent="-571500" algn="ctr">
              <a:buAutoNum type="romanLcParenR"/>
            </a:pPr>
            <a:r>
              <a:rPr lang="en-US" sz="2800" dirty="0"/>
              <a:t>employers’ likelihood of considering female applicants?</a:t>
            </a:r>
          </a:p>
          <a:p>
            <a:pPr algn="ctr"/>
            <a:endParaRPr lang="en-US" sz="2800" dirty="0"/>
          </a:p>
          <a:p>
            <a:pPr algn="ctr"/>
            <a:r>
              <a:rPr lang="en-US" sz="2800" dirty="0"/>
              <a:t>Are certain subgroups of women impacted more / less by the law?</a:t>
            </a:r>
          </a:p>
          <a:p>
            <a:pPr marL="571500" indent="-571500" algn="ctr">
              <a:buAutoNum type="romanLcParenR"/>
            </a:pPr>
            <a:endParaRPr lang="en-US" sz="2800" dirty="0"/>
          </a:p>
          <a:p>
            <a:pPr algn="ctr"/>
            <a:r>
              <a:rPr lang="en-US" sz="2800" u="sng" dirty="0"/>
              <a:t>Note</a:t>
            </a:r>
            <a:r>
              <a:rPr lang="en-US" sz="2800" dirty="0"/>
              <a:t>: In your analyses, please take March 9, 2017 as the legislation date, as this is when the legislation was passed.</a:t>
            </a:r>
          </a:p>
        </p:txBody>
      </p:sp>
    </p:spTree>
    <p:extLst>
      <p:ext uri="{BB962C8B-B14F-4D97-AF65-F5344CB8AC3E}">
        <p14:creationId xmlns:p14="http://schemas.microsoft.com/office/powerpoint/2010/main" val="378628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&amp;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920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492"/>
            <a:ext cx="10515600" cy="1325563"/>
          </a:xfrm>
        </p:spPr>
        <p:txBody>
          <a:bodyPr/>
          <a:lstStyle/>
          <a:p>
            <a:pPr algn="ctr"/>
            <a:r>
              <a:rPr lang="en-US" dirty="0"/>
              <a:t>Data comes from an e-Recruiting Platform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12772766"/>
              </p:ext>
            </p:extLst>
          </p:nvPr>
        </p:nvGraphicFramePr>
        <p:xfrm>
          <a:off x="838200" y="1553728"/>
          <a:ext cx="11004396" cy="4358640"/>
        </p:xfrm>
        <a:graphic>
          <a:graphicData uri="http://schemas.openxmlformats.org/drawingml/2006/table">
            <a:tbl>
              <a:tblPr firstRow="1" bandRow="1">
                <a:tableStyleId>{5C22544A-7EE6-4342-B048-85BDC9FD1C3A}</a:tableStyleId>
              </a:tblPr>
              <a:tblGrid>
                <a:gridCol w="4648202">
                  <a:extLst>
                    <a:ext uri="{9D8B030D-6E8A-4147-A177-3AD203B41FA5}">
                      <a16:colId xmlns:a16="http://schemas.microsoft.com/office/drawing/2014/main" val="20000"/>
                    </a:ext>
                  </a:extLst>
                </a:gridCol>
                <a:gridCol w="6356194">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Jobs</a:t>
                      </a:r>
                    </a:p>
                  </a:txBody>
                  <a:tcPr>
                    <a:solidFill>
                      <a:srgbClr val="EAEBF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3200" b="0" kern="1200" dirty="0">
                          <a:solidFill>
                            <a:schemeClr val="tx1"/>
                          </a:solidFill>
                          <a:effectLst/>
                          <a:latin typeface="+mn-lt"/>
                          <a:ea typeface="+mn-ea"/>
                          <a:cs typeface="+mn-cs"/>
                        </a:rPr>
                        <a:t>20,510 paid</a:t>
                      </a:r>
                      <a:r>
                        <a:rPr lang="is-IS" sz="3200" b="0" kern="1200" baseline="0" dirty="0">
                          <a:solidFill>
                            <a:schemeClr val="tx1"/>
                          </a:solidFill>
                          <a:effectLst/>
                          <a:latin typeface="+mn-lt"/>
                          <a:ea typeface="+mn-ea"/>
                          <a:cs typeface="+mn-cs"/>
                        </a:rPr>
                        <a:t> full-time</a:t>
                      </a:r>
                      <a:r>
                        <a:rPr lang="is-IS" sz="3200" b="0" kern="1200" dirty="0">
                          <a:solidFill>
                            <a:schemeClr val="tx1"/>
                          </a:solidFill>
                          <a:effectLst/>
                          <a:latin typeface="+mn-lt"/>
                          <a:ea typeface="+mn-ea"/>
                          <a:cs typeface="+mn-cs"/>
                        </a:rPr>
                        <a:t> IT jobs </a:t>
                      </a:r>
                    </a:p>
                    <a:p>
                      <a:pPr marL="0" marR="0" indent="0" algn="l" defTabSz="914400" rtl="0" eaLnBrk="1" fontAlgn="auto" latinLnBrk="0" hangingPunct="1">
                        <a:lnSpc>
                          <a:spcPct val="100000"/>
                        </a:lnSpc>
                        <a:spcBef>
                          <a:spcPts val="0"/>
                        </a:spcBef>
                        <a:spcAft>
                          <a:spcPts val="0"/>
                        </a:spcAft>
                        <a:buClrTx/>
                        <a:buSzTx/>
                        <a:buFontTx/>
                        <a:buNone/>
                        <a:tabLst/>
                        <a:defRPr/>
                      </a:pPr>
                      <a:r>
                        <a:rPr lang="is-IS" sz="3200" b="0" kern="1200" dirty="0">
                          <a:solidFill>
                            <a:schemeClr val="tx1"/>
                          </a:solidFill>
                          <a:effectLst/>
                          <a:latin typeface="+mn-lt"/>
                          <a:ea typeface="+mn-ea"/>
                          <a:cs typeface="+mn-cs"/>
                        </a:rPr>
                        <a:t>(hardware enginner, mobile developer, software engineer)</a:t>
                      </a:r>
                      <a:endParaRPr lang="is-IS" sz="3200" b="0" dirty="0">
                        <a:solidFill>
                          <a:schemeClr val="tx1"/>
                        </a:solidFill>
                      </a:endParaRPr>
                    </a:p>
                  </a:txBody>
                  <a:tcPr>
                    <a:solidFill>
                      <a:srgbClr val="EAEBF6"/>
                    </a:solidFill>
                  </a:tcPr>
                </a:tc>
                <a:extLst>
                  <a:ext uri="{0D108BD9-81ED-4DB2-BD59-A6C34878D82A}">
                    <a16:rowId xmlns:a16="http://schemas.microsoft.com/office/drawing/2014/main" val="10000"/>
                  </a:ext>
                </a:extLst>
              </a:tr>
              <a:tr h="370840">
                <a:tc>
                  <a:txBody>
                    <a:bodyPr/>
                    <a:lstStyle/>
                    <a:p>
                      <a:r>
                        <a:rPr lang="en-US" sz="3200" dirty="0"/>
                        <a:t>Companies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3200" kern="1200">
                          <a:solidFill>
                            <a:schemeClr val="dk1"/>
                          </a:solidFill>
                          <a:effectLst/>
                          <a:latin typeface="+mn-lt"/>
                          <a:ea typeface="+mn-ea"/>
                          <a:cs typeface="+mn-cs"/>
                        </a:rPr>
                        <a:t>13,093</a:t>
                      </a:r>
                      <a:endParaRPr lang="is-IS" sz="320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Job Applications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3200" b="0" kern="1200">
                          <a:solidFill>
                            <a:schemeClr val="tx1"/>
                          </a:solidFill>
                          <a:effectLst/>
                          <a:latin typeface="+mn-lt"/>
                          <a:ea typeface="+mn-ea"/>
                          <a:cs typeface="+mn-cs"/>
                        </a:rPr>
                        <a:t>6,315,274 (38.5% F)</a:t>
                      </a:r>
                      <a:endParaRPr lang="is-IS" sz="3200" b="0">
                        <a:solidFill>
                          <a:schemeClr val="tx1"/>
                        </a:solidFill>
                      </a:endParaRPr>
                    </a:p>
                  </a:txBody>
                  <a:tcPr/>
                </a:tc>
                <a:extLst>
                  <a:ext uri="{0D108BD9-81ED-4DB2-BD59-A6C34878D82A}">
                    <a16:rowId xmlns:a16="http://schemas.microsoft.com/office/drawing/2014/main" val="10002"/>
                  </a:ext>
                </a:extLst>
              </a:tr>
              <a:tr h="370840">
                <a:tc>
                  <a:txBody>
                    <a:bodyPr/>
                    <a:lstStyle/>
                    <a:p>
                      <a:r>
                        <a:rPr lang="en-US" sz="3200" dirty="0"/>
                        <a:t>Job Applicants</a:t>
                      </a:r>
                    </a:p>
                  </a:txBody>
                  <a:tcPr/>
                </a:tc>
                <a:tc>
                  <a:txBody>
                    <a:bodyPr/>
                    <a:lstStyle/>
                    <a:p>
                      <a:r>
                        <a:rPr lang="is-IS" sz="3200"/>
                        <a:t>773,147 (37.3% F) - 8 apps/applicant</a:t>
                      </a:r>
                      <a:endParaRPr lang="en-US" sz="3200" dirty="0"/>
                    </a:p>
                  </a:txBody>
                  <a:tcPr/>
                </a:tc>
                <a:extLst>
                  <a:ext uri="{0D108BD9-81ED-4DB2-BD59-A6C34878D82A}">
                    <a16:rowId xmlns:a16="http://schemas.microsoft.com/office/drawing/2014/main" val="10003"/>
                  </a:ext>
                </a:extLst>
              </a:tr>
              <a:tr h="370840">
                <a:tc gridSpan="2">
                  <a:txBody>
                    <a:bodyPr/>
                    <a:lstStyle/>
                    <a:p>
                      <a:pPr algn="l"/>
                      <a:r>
                        <a:rPr lang="en-US" sz="3200" dirty="0"/>
                        <a:t>The platform</a:t>
                      </a:r>
                      <a:r>
                        <a:rPr lang="en-US" sz="3200" baseline="0" dirty="0"/>
                        <a:t> focuses on recent graduates. Note: Age at first birth for graduates in India is 24.6 years</a:t>
                      </a:r>
                      <a:endParaRPr lang="en-US" sz="3200" dirty="0"/>
                    </a:p>
                  </a:txBody>
                  <a:tcPr/>
                </a:tc>
                <a:tc hMerge="1">
                  <a:txBody>
                    <a:bodyPr/>
                    <a:lstStyle/>
                    <a:p>
                      <a:endParaRPr lang="en-US" sz="32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1397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72" y="28181"/>
            <a:ext cx="11756572" cy="1143000"/>
          </a:xfrm>
        </p:spPr>
        <p:txBody>
          <a:bodyPr>
            <a:normAutofit/>
          </a:bodyPr>
          <a:lstStyle/>
          <a:p>
            <a:pPr algn="ctr"/>
            <a:r>
              <a:rPr lang="en-US" sz="4000" dirty="0"/>
              <a:t>Hiring Funnel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622" y="2317353"/>
            <a:ext cx="3245491" cy="3245491"/>
          </a:xfrm>
          <a:prstGeom prst="rect">
            <a:avLst/>
          </a:prstGeom>
          <a:solidFill>
            <a:srgbClr val="FE2D42"/>
          </a:solidFill>
        </p:spPr>
      </p:pic>
      <p:sp>
        <p:nvSpPr>
          <p:cNvPr id="15" name="Oval 14"/>
          <p:cNvSpPr/>
          <p:nvPr/>
        </p:nvSpPr>
        <p:spPr>
          <a:xfrm>
            <a:off x="5692114" y="2536944"/>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8" name="Oval 27"/>
          <p:cNvSpPr/>
          <p:nvPr/>
        </p:nvSpPr>
        <p:spPr>
          <a:xfrm>
            <a:off x="4855910" y="2169472"/>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9" name="Oval 28"/>
          <p:cNvSpPr/>
          <p:nvPr/>
        </p:nvSpPr>
        <p:spPr>
          <a:xfrm>
            <a:off x="5143194" y="2640800"/>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0" name="Oval 29"/>
          <p:cNvSpPr/>
          <p:nvPr/>
        </p:nvSpPr>
        <p:spPr>
          <a:xfrm>
            <a:off x="4575380" y="2608338"/>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2" name="Oval 31"/>
          <p:cNvSpPr/>
          <p:nvPr/>
        </p:nvSpPr>
        <p:spPr>
          <a:xfrm>
            <a:off x="3852215" y="2597425"/>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3" name="Oval 32"/>
          <p:cNvSpPr/>
          <p:nvPr/>
        </p:nvSpPr>
        <p:spPr>
          <a:xfrm>
            <a:off x="4762417" y="5431838"/>
            <a:ext cx="327686" cy="32402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4" name="Oval 33"/>
          <p:cNvSpPr/>
          <p:nvPr/>
        </p:nvSpPr>
        <p:spPr>
          <a:xfrm>
            <a:off x="4317152" y="2377304"/>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5" name="Oval 34"/>
          <p:cNvSpPr/>
          <p:nvPr/>
        </p:nvSpPr>
        <p:spPr>
          <a:xfrm>
            <a:off x="5305300" y="2416314"/>
            <a:ext cx="327686" cy="31603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9" name="Left Arrow 18"/>
          <p:cNvSpPr/>
          <p:nvPr/>
        </p:nvSpPr>
        <p:spPr>
          <a:xfrm>
            <a:off x="6525135" y="5278218"/>
            <a:ext cx="4162455" cy="661072"/>
          </a:xfrm>
          <a:prstGeom prst="leftArrow">
            <a:avLst/>
          </a:prstGeom>
          <a:gradFill flip="none" rotWithShape="1">
            <a:gsLst>
              <a:gs pos="0">
                <a:srgbClr val="8CB6B7">
                  <a:shade val="30000"/>
                  <a:satMod val="115000"/>
                </a:srgbClr>
              </a:gs>
              <a:gs pos="50000">
                <a:srgbClr val="8CB6B7">
                  <a:shade val="67500"/>
                  <a:satMod val="115000"/>
                </a:srgbClr>
              </a:gs>
              <a:gs pos="100000">
                <a:srgbClr val="8CB6B7">
                  <a:shade val="100000"/>
                  <a:satMod val="115000"/>
                </a:srgbClr>
              </a:gs>
            </a:gsLst>
            <a:lin ang="8100000" scaled="1"/>
            <a:tileRect/>
          </a:gradFill>
          <a:ln>
            <a:solidFill>
              <a:srgbClr val="8CB6B7"/>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Hired</a:t>
            </a:r>
          </a:p>
        </p:txBody>
      </p:sp>
      <p:sp>
        <p:nvSpPr>
          <p:cNvPr id="20" name="Left Arrow 19"/>
          <p:cNvSpPr/>
          <p:nvPr/>
        </p:nvSpPr>
        <p:spPr>
          <a:xfrm>
            <a:off x="6537623" y="3737410"/>
            <a:ext cx="4950991" cy="569578"/>
          </a:xfrm>
          <a:prstGeom prst="leftArrow">
            <a:avLst/>
          </a:prstGeom>
          <a:gradFill flip="none" rotWithShape="1">
            <a:gsLst>
              <a:gs pos="0">
                <a:srgbClr val="E7D859">
                  <a:shade val="30000"/>
                  <a:satMod val="115000"/>
                </a:srgbClr>
              </a:gs>
              <a:gs pos="50000">
                <a:srgbClr val="E7D859">
                  <a:shade val="67500"/>
                  <a:satMod val="115000"/>
                </a:srgbClr>
              </a:gs>
              <a:gs pos="100000">
                <a:srgbClr val="E7D859">
                  <a:shade val="100000"/>
                  <a:satMod val="115000"/>
                </a:srgbClr>
              </a:gs>
            </a:gsLst>
            <a:lin ang="8100000" scaled="1"/>
            <a:tileRect/>
          </a:gradFill>
          <a:ln>
            <a:solidFill>
              <a:srgbClr val="E7D85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Who Is Invited to an Interview </a:t>
            </a:r>
          </a:p>
        </p:txBody>
      </p:sp>
      <p:sp>
        <p:nvSpPr>
          <p:cNvPr id="21" name="Left Arrow 20"/>
          <p:cNvSpPr/>
          <p:nvPr/>
        </p:nvSpPr>
        <p:spPr>
          <a:xfrm>
            <a:off x="6504815" y="2629089"/>
            <a:ext cx="4163185" cy="657805"/>
          </a:xfrm>
          <a:prstGeom prst="leftArrow">
            <a:avLst/>
          </a:prstGeom>
          <a:gradFill flip="none" rotWithShape="1">
            <a:gsLst>
              <a:gs pos="0">
                <a:srgbClr val="FE2D42">
                  <a:shade val="30000"/>
                  <a:satMod val="115000"/>
                </a:srgbClr>
              </a:gs>
              <a:gs pos="50000">
                <a:srgbClr val="FE2D42">
                  <a:shade val="67500"/>
                  <a:satMod val="115000"/>
                </a:srgbClr>
              </a:gs>
              <a:gs pos="100000">
                <a:srgbClr val="FE2D42">
                  <a:shade val="100000"/>
                  <a:satMod val="115000"/>
                </a:srgbClr>
              </a:gs>
            </a:gsLst>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Who Applied </a:t>
            </a:r>
          </a:p>
        </p:txBody>
      </p:sp>
      <p:sp>
        <p:nvSpPr>
          <p:cNvPr id="3" name="U-Turn Arrow 2"/>
          <p:cNvSpPr/>
          <p:nvPr/>
        </p:nvSpPr>
        <p:spPr>
          <a:xfrm rot="5400000">
            <a:off x="10768335" y="4588895"/>
            <a:ext cx="1954616" cy="654734"/>
          </a:xfrm>
          <a:prstGeom prst="uturnArrow">
            <a:avLst>
              <a:gd name="adj1" fmla="val 26817"/>
              <a:gd name="adj2" fmla="val 25000"/>
              <a:gd name="adj3" fmla="val 25000"/>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 name="Oval 3"/>
          <p:cNvSpPr/>
          <p:nvPr/>
        </p:nvSpPr>
        <p:spPr>
          <a:xfrm>
            <a:off x="5979920" y="2063261"/>
            <a:ext cx="5952414" cy="27666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1E081FA4-BFF0-647F-DFA1-EE1D6BC77843}"/>
              </a:ext>
            </a:extLst>
          </p:cNvPr>
          <p:cNvCxnSpPr/>
          <p:nvPr/>
        </p:nvCxnSpPr>
        <p:spPr>
          <a:xfrm flipH="1">
            <a:off x="9529011" y="1315453"/>
            <a:ext cx="256673" cy="74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6704C61-F2FE-DB10-C5B0-308B4ED0C1CF}"/>
              </a:ext>
            </a:extLst>
          </p:cNvPr>
          <p:cNvSpPr txBox="1"/>
          <p:nvPr/>
        </p:nvSpPr>
        <p:spPr>
          <a:xfrm>
            <a:off x="8586407" y="964430"/>
            <a:ext cx="3099438" cy="369332"/>
          </a:xfrm>
          <a:prstGeom prst="rect">
            <a:avLst/>
          </a:prstGeom>
          <a:noFill/>
        </p:spPr>
        <p:txBody>
          <a:bodyPr wrap="none" rtlCol="0">
            <a:spAutoFit/>
          </a:bodyPr>
          <a:lstStyle/>
          <a:p>
            <a:r>
              <a:rPr lang="en-US" dirty="0"/>
              <a:t>You are provided with this data</a:t>
            </a:r>
          </a:p>
        </p:txBody>
      </p:sp>
    </p:spTree>
    <p:extLst>
      <p:ext uri="{BB962C8B-B14F-4D97-AF65-F5344CB8AC3E}">
        <p14:creationId xmlns:p14="http://schemas.microsoft.com/office/powerpoint/2010/main" val="17539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D9E9-C8D9-EDDF-3B00-EEA10BEB84B9}"/>
              </a:ext>
            </a:extLst>
          </p:cNvPr>
          <p:cNvSpPr>
            <a:spLocks noGrp="1"/>
          </p:cNvSpPr>
          <p:nvPr>
            <p:ph type="title"/>
          </p:nvPr>
        </p:nvSpPr>
        <p:spPr/>
        <p:txBody>
          <a:bodyPr/>
          <a:lstStyle/>
          <a:p>
            <a:r>
              <a:rPr lang="en-US" dirty="0"/>
              <a:t>Interview Invitation vs. Final Hiring Decision</a:t>
            </a:r>
          </a:p>
        </p:txBody>
      </p:sp>
      <p:sp>
        <p:nvSpPr>
          <p:cNvPr id="3" name="Content Placeholder 2">
            <a:extLst>
              <a:ext uri="{FF2B5EF4-FFF2-40B4-BE49-F238E27FC236}">
                <a16:creationId xmlns:a16="http://schemas.microsoft.com/office/drawing/2014/main" id="{9E435F02-3397-8236-D72D-CDE186544B85}"/>
              </a:ext>
            </a:extLst>
          </p:cNvPr>
          <p:cNvSpPr>
            <a:spLocks noGrp="1"/>
          </p:cNvSpPr>
          <p:nvPr>
            <p:ph idx="1"/>
          </p:nvPr>
        </p:nvSpPr>
        <p:spPr/>
        <p:txBody>
          <a:bodyPr>
            <a:normAutofit/>
          </a:bodyPr>
          <a:lstStyle/>
          <a:p>
            <a:pPr marL="457200" lvl="1" indent="0">
              <a:buNone/>
            </a:pPr>
            <a:endParaRPr lang="en-US" dirty="0">
              <a:effectLst/>
              <a:latin typeface="Helvetica" pitchFamily="2" charset="0"/>
            </a:endParaRPr>
          </a:p>
          <a:p>
            <a:r>
              <a:rPr lang="en-US" dirty="0">
                <a:effectLst/>
                <a:latin typeface="Helvetica" pitchFamily="2" charset="0"/>
              </a:rPr>
              <a:t>Being invited to an interview is arguably the most critical phase of the hiring funnel because being selected for an interview is a necessary condition that can then be followed by a job offer</a:t>
            </a:r>
          </a:p>
          <a:p>
            <a:endParaRPr lang="en-US" dirty="0">
              <a:latin typeface="Helvetica" pitchFamily="2" charset="0"/>
            </a:endParaRPr>
          </a:p>
          <a:p>
            <a:r>
              <a:rPr lang="en-US" dirty="0">
                <a:effectLst/>
                <a:latin typeface="Helvetica" pitchFamily="2" charset="0"/>
              </a:rPr>
              <a:t>The probability of being hired is the joint probability of </a:t>
            </a:r>
          </a:p>
          <a:p>
            <a:pPr lvl="1"/>
            <a:r>
              <a:rPr lang="en-US" dirty="0">
                <a:effectLst/>
                <a:latin typeface="Helvetica" pitchFamily="2" charset="0"/>
              </a:rPr>
              <a:t>being invited to an interview * by the probability of good performance at the interview. </a:t>
            </a:r>
          </a:p>
          <a:p>
            <a:endParaRPr lang="en-US" dirty="0">
              <a:effectLst/>
              <a:latin typeface="Helvetica" pitchFamily="2" charset="0"/>
            </a:endParaRPr>
          </a:p>
          <a:p>
            <a:endParaRPr lang="en-US" dirty="0"/>
          </a:p>
        </p:txBody>
      </p:sp>
    </p:spTree>
    <p:extLst>
      <p:ext uri="{BB962C8B-B14F-4D97-AF65-F5344CB8AC3E}">
        <p14:creationId xmlns:p14="http://schemas.microsoft.com/office/powerpoint/2010/main" val="198645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Working with the data for the hackathon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262868A-64E1-5F2F-F08E-BD82BFABC373}"/>
              </a:ext>
            </a:extLst>
          </p:cNvPr>
          <p:cNvGraphicFramePr>
            <a:graphicFrameLocks noGrp="1"/>
          </p:cNvGraphicFramePr>
          <p:nvPr>
            <p:ph idx="1"/>
            <p:extLst>
              <p:ext uri="{D42A27DB-BD31-4B8C-83A1-F6EECF244321}">
                <p14:modId xmlns:p14="http://schemas.microsoft.com/office/powerpoint/2010/main" val="413717264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165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4" name="TextBox 3"/>
          <p:cNvSpPr txBox="1"/>
          <p:nvPr/>
        </p:nvSpPr>
        <p:spPr>
          <a:xfrm>
            <a:off x="609600" y="725859"/>
            <a:ext cx="10972800" cy="5416868"/>
          </a:xfrm>
          <a:prstGeom prst="rect">
            <a:avLst/>
          </a:prstGeom>
          <a:solidFill>
            <a:schemeClr val="bg1">
              <a:alpha val="91000"/>
            </a:schemeClr>
          </a:solidFill>
        </p:spPr>
        <p:txBody>
          <a:bodyPr wrap="square" rtlCol="0">
            <a:spAutoFit/>
          </a:bodyPr>
          <a:lstStyle/>
          <a:p>
            <a:r>
              <a:rPr lang="en-US" sz="2800" dirty="0"/>
              <a:t>There is a large gender gap in representation in IT</a:t>
            </a:r>
          </a:p>
          <a:p>
            <a:pPr marL="914400" lvl="1" indent="-457200">
              <a:buFont typeface="Arial" charset="0"/>
              <a:buChar char="•"/>
            </a:pPr>
            <a:r>
              <a:rPr lang="en-US" sz="2800" dirty="0"/>
              <a:t>US - 26% women (2020)</a:t>
            </a:r>
          </a:p>
          <a:p>
            <a:pPr marL="914400" lvl="1" indent="-457200">
              <a:buFont typeface="Arial" charset="0"/>
              <a:buChar char="•"/>
            </a:pPr>
            <a:r>
              <a:rPr lang="en-US" sz="2800" dirty="0"/>
              <a:t>India - 34% women (in 2017-18)</a:t>
            </a:r>
          </a:p>
          <a:p>
            <a:pPr marL="914400" lvl="1" indent="-457200">
              <a:buFont typeface="Arial" charset="0"/>
              <a:buChar char="•"/>
            </a:pPr>
            <a:r>
              <a:rPr lang="en-US" sz="2800" dirty="0"/>
              <a:t>Bulgaria 30% women (2018)</a:t>
            </a:r>
          </a:p>
          <a:p>
            <a:pPr lvl="1"/>
            <a:endParaRPr lang="en-US" sz="1000" dirty="0"/>
          </a:p>
          <a:p>
            <a:endParaRPr lang="en-US" sz="2800" dirty="0"/>
          </a:p>
          <a:p>
            <a:r>
              <a:rPr lang="en-US" sz="2800" dirty="0"/>
              <a:t>We need to increase women’s participation in IT for the following reasons </a:t>
            </a:r>
          </a:p>
          <a:p>
            <a:pPr marL="457200" indent="-457200">
              <a:buFont typeface="Arial" charset="0"/>
              <a:buChar char="•"/>
            </a:pPr>
            <a:r>
              <a:rPr lang="en-US" sz="2800" dirty="0"/>
              <a:t>Social equity</a:t>
            </a:r>
          </a:p>
          <a:p>
            <a:pPr marL="457200" indent="-457200">
              <a:buFont typeface="Arial" charset="0"/>
              <a:buChar char="•"/>
            </a:pPr>
            <a:r>
              <a:rPr lang="en-US" sz="2800" dirty="0"/>
              <a:t>To meet the growing demand for IT professionals</a:t>
            </a:r>
          </a:p>
          <a:p>
            <a:pPr marL="457200" indent="-457200">
              <a:buFont typeface="Arial" charset="0"/>
              <a:buChar char="•"/>
            </a:pPr>
            <a:r>
              <a:rPr lang="en-US" sz="2800" dirty="0"/>
              <a:t>Diversity promotes innovation (Grant and Rock 2016; Díaz-García et al. 2013)</a:t>
            </a:r>
          </a:p>
          <a:p>
            <a:pPr marL="457200" indent="-457200">
              <a:buFont typeface="Arial" charset="0"/>
              <a:buChar char="•"/>
            </a:pPr>
            <a:r>
              <a:rPr lang="en-US" sz="2800" dirty="0"/>
              <a:t>Diverse teams perform better (Hoogendoorn et al. 2013; Herring 2009)</a:t>
            </a:r>
          </a:p>
          <a:p>
            <a:pPr marL="457200" indent="-457200">
              <a:buFont typeface="Arial" charset="0"/>
              <a:buChar char="•"/>
            </a:pPr>
            <a:endParaRPr lang="en-US" sz="2800" dirty="0"/>
          </a:p>
        </p:txBody>
      </p:sp>
    </p:spTree>
    <p:extLst>
      <p:ext uri="{BB962C8B-B14F-4D97-AF65-F5344CB8AC3E}">
        <p14:creationId xmlns:p14="http://schemas.microsoft.com/office/powerpoint/2010/main" val="121652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418329"/>
            <a:ext cx="10288608" cy="6858000"/>
          </a:xfrm>
          <a:prstGeom prst="rect">
            <a:avLst/>
          </a:prstGeom>
        </p:spPr>
      </p:pic>
      <p:sp>
        <p:nvSpPr>
          <p:cNvPr id="4" name="TextBox 3"/>
          <p:cNvSpPr txBox="1"/>
          <p:nvPr/>
        </p:nvSpPr>
        <p:spPr>
          <a:xfrm>
            <a:off x="939800" y="3585117"/>
            <a:ext cx="10288608" cy="1815882"/>
          </a:xfrm>
          <a:prstGeom prst="rect">
            <a:avLst/>
          </a:prstGeom>
          <a:solidFill>
            <a:srgbClr val="EC9A36">
              <a:alpha val="80000"/>
            </a:srgbClr>
          </a:solidFill>
        </p:spPr>
        <p:txBody>
          <a:bodyPr wrap="square" rtlCol="0">
            <a:spAutoFit/>
          </a:bodyPr>
          <a:lstStyle/>
          <a:p>
            <a:pPr algn="ctr"/>
            <a:r>
              <a:rPr lang="en-US" sz="2800" b="1" dirty="0"/>
              <a:t>WORK-LIFE BALANCE</a:t>
            </a:r>
            <a:endParaRPr lang="en-US" sz="2800" dirty="0"/>
          </a:p>
          <a:p>
            <a:pPr marL="457200" indent="-457200">
              <a:buFont typeface="Arial" charset="0"/>
              <a:buChar char="•"/>
            </a:pPr>
            <a:r>
              <a:rPr lang="en-US" sz="2800" dirty="0"/>
              <a:t>Long work hours, travel schedules, and the need to keep current with rapidly changing technology (Ahuja 2002)</a:t>
            </a:r>
          </a:p>
          <a:p>
            <a:pPr marL="457200" indent="-457200">
              <a:buFont typeface="Arial" charset="0"/>
              <a:buChar char="•"/>
            </a:pPr>
            <a:r>
              <a:rPr lang="en-US" sz="2800" dirty="0"/>
              <a:t>Global responsibilities (Hewlett et al. 2008)</a:t>
            </a:r>
          </a:p>
        </p:txBody>
      </p:sp>
      <p:sp>
        <p:nvSpPr>
          <p:cNvPr id="5" name="TextBox 4"/>
          <p:cNvSpPr txBox="1"/>
          <p:nvPr/>
        </p:nvSpPr>
        <p:spPr>
          <a:xfrm>
            <a:off x="939800" y="418329"/>
            <a:ext cx="10288608" cy="523220"/>
          </a:xfrm>
          <a:prstGeom prst="rect">
            <a:avLst/>
          </a:prstGeom>
          <a:solidFill>
            <a:srgbClr val="EC9A36">
              <a:alpha val="80000"/>
            </a:srgbClr>
          </a:solidFill>
        </p:spPr>
        <p:txBody>
          <a:bodyPr wrap="square" rtlCol="0">
            <a:spAutoFit/>
          </a:bodyPr>
          <a:lstStyle/>
          <a:p>
            <a:pPr algn="ctr"/>
            <a:r>
              <a:rPr lang="en-US" sz="2800" b="1" dirty="0"/>
              <a:t>CAUSES OF UNDER REPRESENTATION OF WOMEN</a:t>
            </a:r>
          </a:p>
        </p:txBody>
      </p:sp>
    </p:spTree>
    <p:extLst>
      <p:ext uri="{BB962C8B-B14F-4D97-AF65-F5344CB8AC3E}">
        <p14:creationId xmlns:p14="http://schemas.microsoft.com/office/powerpoint/2010/main" val="112052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13" y="0"/>
            <a:ext cx="4542312" cy="6858000"/>
          </a:xfrm>
          <a:prstGeom prst="rect">
            <a:avLst/>
          </a:prstGeom>
        </p:spPr>
      </p:pic>
      <p:sp>
        <p:nvSpPr>
          <p:cNvPr id="3" name="TextBox 2"/>
          <p:cNvSpPr txBox="1"/>
          <p:nvPr/>
        </p:nvSpPr>
        <p:spPr>
          <a:xfrm>
            <a:off x="5263376" y="335845"/>
            <a:ext cx="6556917" cy="4524315"/>
          </a:xfrm>
          <a:prstGeom prst="rect">
            <a:avLst/>
          </a:prstGeom>
          <a:solidFill>
            <a:srgbClr val="EC9A36">
              <a:alpha val="80000"/>
            </a:srgbClr>
          </a:solidFill>
        </p:spPr>
        <p:txBody>
          <a:bodyPr wrap="square" rtlCol="0">
            <a:spAutoFit/>
          </a:bodyPr>
          <a:lstStyle/>
          <a:p>
            <a:pPr algn="ctr"/>
            <a:r>
              <a:rPr lang="en-US" sz="3600" b="1" dirty="0"/>
              <a:t>MATERNITY LEAVE = EQUITY</a:t>
            </a:r>
          </a:p>
          <a:p>
            <a:endParaRPr lang="en-US" sz="3600" dirty="0"/>
          </a:p>
          <a:p>
            <a:pPr algn="ctr"/>
            <a:r>
              <a:rPr lang="en-US" sz="3600" dirty="0"/>
              <a:t>Among the countries that have exhibited the most progress toward gender equality since 2017, parental-leave reforms including paid maternity leave were the most popular. </a:t>
            </a:r>
            <a:r>
              <a:rPr lang="en-US" sz="2000" dirty="0"/>
              <a:t>(World Bank 2020)</a:t>
            </a:r>
          </a:p>
        </p:txBody>
      </p:sp>
    </p:spTree>
    <p:extLst>
      <p:ext uri="{BB962C8B-B14F-4D97-AF65-F5344CB8AC3E}">
        <p14:creationId xmlns:p14="http://schemas.microsoft.com/office/powerpoint/2010/main" val="68466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for Maternity Leave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3174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A8D51-89DE-3D2F-7F63-1656CD7786F0}"/>
              </a:ext>
            </a:extLst>
          </p:cNvPr>
          <p:cNvSpPr>
            <a:spLocks noGrp="1"/>
          </p:cNvSpPr>
          <p:nvPr>
            <p:ph idx="1"/>
          </p:nvPr>
        </p:nvSpPr>
        <p:spPr>
          <a:xfrm>
            <a:off x="838200" y="449180"/>
            <a:ext cx="10515600" cy="6184231"/>
          </a:xfrm>
        </p:spPr>
        <p:txBody>
          <a:bodyPr>
            <a:normAutofit/>
          </a:bodyPr>
          <a:lstStyle/>
          <a:p>
            <a:pPr marL="0" indent="0">
              <a:buNone/>
            </a:pPr>
            <a:r>
              <a:rPr lang="en-US" b="1" dirty="0"/>
              <a:t>Length of leave?</a:t>
            </a:r>
          </a:p>
          <a:p>
            <a:endParaRPr lang="en-US" dirty="0"/>
          </a:p>
          <a:p>
            <a:endParaRPr lang="en-US" dirty="0"/>
          </a:p>
          <a:p>
            <a:pPr lvl="1"/>
            <a:endParaRPr lang="en-US" dirty="0"/>
          </a:p>
          <a:p>
            <a:pPr lvl="1"/>
            <a:r>
              <a:rPr lang="en-US" sz="2400" kern="1200" dirty="0">
                <a:solidFill>
                  <a:schemeClr val="tx1"/>
                </a:solidFill>
                <a:effectLst/>
                <a:latin typeface="+mn-lt"/>
                <a:ea typeface="+mn-ea"/>
                <a:cs typeface="+mn-cs"/>
              </a:rPr>
              <a:t>ILO recommends 14 weeks leave (2000) </a:t>
            </a:r>
          </a:p>
          <a:p>
            <a:pPr lvl="1"/>
            <a:r>
              <a:rPr lang="en-US" dirty="0">
                <a:effectLst/>
                <a:latin typeface="Helvetica" pitchFamily="2" charset="0"/>
              </a:rPr>
              <a:t>UNICEF recommends six-month leave (UNICEF 2019)</a:t>
            </a:r>
          </a:p>
          <a:p>
            <a:pPr marL="0" indent="0">
              <a:buNone/>
            </a:pPr>
            <a:r>
              <a:rPr lang="en-US" b="1" dirty="0"/>
              <a:t>Is it job-protected?</a:t>
            </a:r>
          </a:p>
          <a:p>
            <a:pPr lvl="1"/>
            <a:r>
              <a:rPr lang="en-US" dirty="0"/>
              <a:t>Job protection (ability to return to the employer after the leave) should be </a:t>
            </a:r>
            <a:r>
              <a:rPr lang="en-US" dirty="0">
                <a:effectLst/>
                <a:latin typeface="Helvetica" pitchFamily="2" charset="0"/>
              </a:rPr>
              <a:t>implicit in the entitlement of maternity leave</a:t>
            </a:r>
          </a:p>
          <a:p>
            <a:pPr lvl="1"/>
            <a:r>
              <a:rPr lang="en-US" dirty="0">
                <a:effectLst/>
                <a:latin typeface="Helvetica" pitchFamily="2" charset="0"/>
              </a:rPr>
              <a:t>ILO prohibits discrimination before, during and after maternity leave</a:t>
            </a:r>
            <a:endParaRPr lang="en-US" dirty="0"/>
          </a:p>
          <a:p>
            <a:pPr marL="0" indent="0">
              <a:buNone/>
            </a:pPr>
            <a:r>
              <a:rPr lang="en-US" b="1" dirty="0"/>
              <a:t>Who pays for it?</a:t>
            </a:r>
          </a:p>
          <a:p>
            <a:pPr lvl="1"/>
            <a:r>
              <a:rPr lang="en-US" dirty="0">
                <a:effectLst/>
                <a:latin typeface="Helvetica" pitchFamily="2" charset="0"/>
              </a:rPr>
              <a:t>government funding, insurance, taxes, or employer?</a:t>
            </a:r>
          </a:p>
          <a:p>
            <a:pPr lvl="2"/>
            <a:r>
              <a:rPr lang="en-US" dirty="0">
                <a:effectLst/>
                <a:latin typeface="Helvetica" pitchFamily="2" charset="0"/>
              </a:rPr>
              <a:t>employers fully or partially bear the cost of leave in 50% of economies that guarantee maternity leave of 14 weeks or more (World Bank 2020).</a:t>
            </a:r>
          </a:p>
          <a:p>
            <a:pPr lvl="1"/>
            <a:endParaRPr lang="en-US" dirty="0"/>
          </a:p>
        </p:txBody>
      </p:sp>
      <p:sp>
        <p:nvSpPr>
          <p:cNvPr id="4" name="Rectangle 3">
            <a:extLst>
              <a:ext uri="{FF2B5EF4-FFF2-40B4-BE49-F238E27FC236}">
                <a16:creationId xmlns:a16="http://schemas.microsoft.com/office/drawing/2014/main" id="{D74986FA-89A0-DF7E-A282-EBD86E05B17D}"/>
              </a:ext>
            </a:extLst>
          </p:cNvPr>
          <p:cNvSpPr/>
          <p:nvPr/>
        </p:nvSpPr>
        <p:spPr>
          <a:xfrm>
            <a:off x="757989" y="955310"/>
            <a:ext cx="1737360" cy="1158240"/>
          </a:xfrm>
          <a:prstGeom prst="rect">
            <a:avLst/>
          </a:prstGeom>
          <a:solidFill>
            <a:srgbClr val="F0E4B9"/>
          </a:solidFill>
          <a:ln>
            <a:solidFill>
              <a:srgbClr val="F0E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SHORT</a:t>
            </a:r>
          </a:p>
          <a:p>
            <a:pPr algn="ctr"/>
            <a:r>
              <a:rPr lang="en-US" dirty="0">
                <a:solidFill>
                  <a:schemeClr val="tx1"/>
                </a:solidFill>
              </a:rPr>
              <a:t>Up to 3 months</a:t>
            </a:r>
          </a:p>
        </p:txBody>
      </p:sp>
      <p:sp>
        <p:nvSpPr>
          <p:cNvPr id="5" name="Rectangle 4">
            <a:extLst>
              <a:ext uri="{FF2B5EF4-FFF2-40B4-BE49-F238E27FC236}">
                <a16:creationId xmlns:a16="http://schemas.microsoft.com/office/drawing/2014/main" id="{F2908B84-8628-F6EE-6772-1E87C3199F1A}"/>
              </a:ext>
            </a:extLst>
          </p:cNvPr>
          <p:cNvSpPr/>
          <p:nvPr/>
        </p:nvSpPr>
        <p:spPr>
          <a:xfrm>
            <a:off x="2495349" y="955310"/>
            <a:ext cx="3957021" cy="1158240"/>
          </a:xfrm>
          <a:prstGeom prst="rect">
            <a:avLst/>
          </a:prstGeom>
          <a:solidFill>
            <a:srgbClr val="F0BB26"/>
          </a:solidFill>
          <a:ln>
            <a:solidFill>
              <a:srgbClr val="F0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MEDIUM</a:t>
            </a:r>
          </a:p>
          <a:p>
            <a:pPr algn="ctr"/>
            <a:r>
              <a:rPr lang="en-US" dirty="0">
                <a:solidFill>
                  <a:schemeClr val="tx1"/>
                </a:solidFill>
              </a:rPr>
              <a:t>&gt; 3 months &lt; 1 year</a:t>
            </a:r>
          </a:p>
        </p:txBody>
      </p:sp>
      <p:sp>
        <p:nvSpPr>
          <p:cNvPr id="6" name="Rectangle 5">
            <a:extLst>
              <a:ext uri="{FF2B5EF4-FFF2-40B4-BE49-F238E27FC236}">
                <a16:creationId xmlns:a16="http://schemas.microsoft.com/office/drawing/2014/main" id="{AF25EFA2-FE5A-1CA2-C368-4F3C075F2361}"/>
              </a:ext>
            </a:extLst>
          </p:cNvPr>
          <p:cNvSpPr/>
          <p:nvPr/>
        </p:nvSpPr>
        <p:spPr>
          <a:xfrm>
            <a:off x="6452370" y="955310"/>
            <a:ext cx="5212079" cy="1158240"/>
          </a:xfrm>
          <a:prstGeom prst="rect">
            <a:avLst/>
          </a:prstGeom>
          <a:solidFill>
            <a:srgbClr val="EC9A36"/>
          </a:solidFill>
          <a:ln>
            <a:solidFill>
              <a:srgbClr val="EC9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LONG</a:t>
            </a:r>
          </a:p>
          <a:p>
            <a:pPr algn="ctr"/>
            <a:r>
              <a:rPr lang="en-US" dirty="0">
                <a:solidFill>
                  <a:schemeClr val="tx1"/>
                </a:solidFill>
              </a:rPr>
              <a:t>&gt;= 1 year</a:t>
            </a:r>
          </a:p>
        </p:txBody>
      </p:sp>
    </p:spTree>
    <p:extLst>
      <p:ext uri="{BB962C8B-B14F-4D97-AF65-F5344CB8AC3E}">
        <p14:creationId xmlns:p14="http://schemas.microsoft.com/office/powerpoint/2010/main" val="327421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EBB0-6187-4B09-E51C-283D37847C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29A493-3817-68DB-6AE1-2FBD4F7FDA9D}"/>
              </a:ext>
            </a:extLst>
          </p:cNvPr>
          <p:cNvSpPr>
            <a:spLocks noGrp="1"/>
          </p:cNvSpPr>
          <p:nvPr>
            <p:ph idx="1"/>
          </p:nvPr>
        </p:nvSpPr>
        <p:spPr/>
        <p:txBody>
          <a:bodyPr>
            <a:normAutofit lnSpcReduction="10000"/>
          </a:bodyPr>
          <a:lstStyle/>
          <a:p>
            <a:pPr marL="0" indent="0">
              <a:buNone/>
            </a:pPr>
            <a:r>
              <a:rPr lang="en-US" dirty="0"/>
              <a:t>Prior research has shown </a:t>
            </a:r>
            <a:r>
              <a:rPr lang="en-US" dirty="0">
                <a:effectLst/>
                <a:latin typeface="Helvetica" pitchFamily="2" charset="0"/>
              </a:rPr>
              <a:t>promising</a:t>
            </a:r>
            <a:r>
              <a:rPr lang="en-US" dirty="0">
                <a:latin typeface="Helvetica" pitchFamily="2" charset="0"/>
              </a:rPr>
              <a:t> </a:t>
            </a:r>
            <a:r>
              <a:rPr lang="en-US" dirty="0">
                <a:effectLst/>
                <a:latin typeface="Helvetica" pitchFamily="2" charset="0"/>
              </a:rPr>
              <a:t>results for women’s employment-related outcomes for </a:t>
            </a:r>
            <a:r>
              <a:rPr lang="en-US" b="1" dirty="0">
                <a:effectLst/>
                <a:latin typeface="Helvetica" pitchFamily="2" charset="0"/>
              </a:rPr>
              <a:t>medium-term, job-protected and paid maternity leave. Examples:</a:t>
            </a:r>
          </a:p>
          <a:p>
            <a:pPr lvl="1"/>
            <a:r>
              <a:rPr lang="en-US" dirty="0">
                <a:latin typeface="Helvetica" pitchFamily="2" charset="0"/>
              </a:rPr>
              <a:t>M</a:t>
            </a:r>
            <a:r>
              <a:rPr lang="en-US" dirty="0">
                <a:effectLst/>
                <a:latin typeface="Helvetica" pitchFamily="2" charset="0"/>
              </a:rPr>
              <a:t>edium-term (9 months) paid parental leave </a:t>
            </a:r>
            <a:r>
              <a:rPr lang="en-US" b="1" dirty="0">
                <a:effectLst/>
                <a:latin typeface="Helvetica" pitchFamily="2" charset="0"/>
              </a:rPr>
              <a:t>increases the percentage of women employed </a:t>
            </a:r>
            <a:r>
              <a:rPr lang="en-US" dirty="0">
                <a:effectLst/>
                <a:latin typeface="Helvetica" pitchFamily="2" charset="0"/>
              </a:rPr>
              <a:t>(Ruhm 1998) </a:t>
            </a:r>
          </a:p>
          <a:p>
            <a:pPr lvl="1"/>
            <a:r>
              <a:rPr lang="en-US" b="1" dirty="0">
                <a:effectLst/>
                <a:latin typeface="Helvetica" pitchFamily="2" charset="0"/>
              </a:rPr>
              <a:t>Mothers were more likely to be employed </a:t>
            </a:r>
            <a:r>
              <a:rPr lang="en-US" dirty="0">
                <a:effectLst/>
                <a:latin typeface="Helvetica" pitchFamily="2" charset="0"/>
              </a:rPr>
              <a:t>(at the end of the transfer) (Kluve and Tamm 2013)</a:t>
            </a:r>
          </a:p>
          <a:p>
            <a:endParaRPr lang="en-US" dirty="0">
              <a:latin typeface="Helvetica" pitchFamily="2" charset="0"/>
            </a:endParaRPr>
          </a:p>
          <a:p>
            <a:pPr marL="0" indent="0" algn="ctr">
              <a:buNone/>
            </a:pPr>
            <a:r>
              <a:rPr lang="en-US" sz="4400" dirty="0">
                <a:latin typeface="Helvetica" pitchFamily="2" charset="0"/>
              </a:rPr>
              <a:t>HOWEVER, THERE ARE SOME GAPS IN OUR KNOWLEDGE</a:t>
            </a:r>
            <a:endParaRPr lang="en-US" sz="4400" dirty="0"/>
          </a:p>
        </p:txBody>
      </p:sp>
    </p:spTree>
    <p:extLst>
      <p:ext uri="{BB962C8B-B14F-4D97-AF65-F5344CB8AC3E}">
        <p14:creationId xmlns:p14="http://schemas.microsoft.com/office/powerpoint/2010/main" val="29862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09" y="22302"/>
            <a:ext cx="4542312" cy="6858000"/>
          </a:xfrm>
          <a:prstGeom prst="rect">
            <a:avLst/>
          </a:prstGeom>
        </p:spPr>
      </p:pic>
      <p:sp>
        <p:nvSpPr>
          <p:cNvPr id="3" name="TextBox 2"/>
          <p:cNvSpPr txBox="1"/>
          <p:nvPr/>
        </p:nvSpPr>
        <p:spPr>
          <a:xfrm>
            <a:off x="5220026" y="542813"/>
            <a:ext cx="6667174" cy="4524315"/>
          </a:xfrm>
          <a:prstGeom prst="rect">
            <a:avLst/>
          </a:prstGeom>
          <a:solidFill>
            <a:srgbClr val="EC9A36">
              <a:alpha val="73000"/>
            </a:srgbClr>
          </a:solidFill>
        </p:spPr>
        <p:txBody>
          <a:bodyPr wrap="square" rtlCol="0">
            <a:spAutoFit/>
          </a:bodyPr>
          <a:lstStyle/>
          <a:p>
            <a:r>
              <a:rPr lang="en-US" sz="2800" b="1" u="sng" dirty="0"/>
              <a:t>GAPS</a:t>
            </a:r>
          </a:p>
          <a:p>
            <a:r>
              <a:rPr lang="en-US" sz="2800" dirty="0"/>
              <a:t>1) What is the effect of maternity leave laws/reforms in contexts where the cost is borne by the employer?</a:t>
            </a:r>
          </a:p>
          <a:p>
            <a:endParaRPr lang="en-US" sz="2800" dirty="0"/>
          </a:p>
          <a:p>
            <a:r>
              <a:rPr lang="en-US" sz="2800" dirty="0"/>
              <a:t>2) Certain outcomes for women have not been studied. These include:</a:t>
            </a:r>
          </a:p>
          <a:p>
            <a:r>
              <a:rPr lang="en-US" sz="2800" dirty="0"/>
              <a:t>-firms’ decision making with respect to considering female applicants   </a:t>
            </a:r>
          </a:p>
          <a:p>
            <a:r>
              <a:rPr lang="en-US" sz="2800" dirty="0"/>
              <a:t>- women’s likelihood of applying to jobs </a:t>
            </a:r>
          </a:p>
          <a:p>
            <a:pPr marL="457200" indent="-457200">
              <a:buFontTx/>
              <a:buChar char="-"/>
            </a:pPr>
            <a:endParaRPr lang="en-US" sz="800" dirty="0"/>
          </a:p>
        </p:txBody>
      </p:sp>
    </p:spTree>
    <p:extLst>
      <p:ext uri="{BB962C8B-B14F-4D97-AF65-F5344CB8AC3E}">
        <p14:creationId xmlns:p14="http://schemas.microsoft.com/office/powerpoint/2010/main" val="17680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5" name="TextBox 4"/>
          <p:cNvSpPr txBox="1"/>
          <p:nvPr/>
        </p:nvSpPr>
        <p:spPr>
          <a:xfrm>
            <a:off x="0" y="4146698"/>
            <a:ext cx="12192000" cy="2677656"/>
          </a:xfrm>
          <a:prstGeom prst="rect">
            <a:avLst/>
          </a:prstGeom>
          <a:solidFill>
            <a:schemeClr val="accent1">
              <a:alpha val="66000"/>
            </a:schemeClr>
          </a:solidFill>
        </p:spPr>
        <p:txBody>
          <a:bodyPr wrap="square" rtlCol="0">
            <a:spAutoFit/>
          </a:bodyPr>
          <a:lstStyle/>
          <a:p>
            <a:pPr algn="ctr"/>
            <a:r>
              <a:rPr lang="en-US" sz="2800" b="1" dirty="0"/>
              <a:t>Your task: </a:t>
            </a:r>
          </a:p>
          <a:p>
            <a:pPr algn="ctr"/>
            <a:r>
              <a:rPr lang="en-US" sz="2800" b="1" dirty="0"/>
              <a:t>To examine the effect of a maternity legislation in India, which expanded </a:t>
            </a:r>
          </a:p>
          <a:p>
            <a:pPr algn="ctr"/>
            <a:r>
              <a:rPr lang="en-US" sz="2800" b="1" dirty="0"/>
              <a:t>employer-paid, job- protected maternity leave </a:t>
            </a:r>
          </a:p>
          <a:p>
            <a:pPr algn="ctr"/>
            <a:r>
              <a:rPr lang="en-US" sz="2800" b="1" dirty="0"/>
              <a:t>from short-term (12  weeks) to medium-term (26 weeks). </a:t>
            </a:r>
          </a:p>
          <a:p>
            <a:pPr algn="ctr"/>
            <a:r>
              <a:rPr lang="en-US" sz="2800" dirty="0"/>
              <a:t>The federal law applied to all companies with &gt;=10 employees.</a:t>
            </a:r>
          </a:p>
          <a:p>
            <a:pPr algn="ctr"/>
            <a:r>
              <a:rPr lang="en-US" sz="2800" dirty="0"/>
              <a:t>Women were not required to return to their employer after the leave</a:t>
            </a:r>
            <a:r>
              <a:rPr lang="en-US" sz="2800" b="1" dirty="0"/>
              <a:t>.</a:t>
            </a:r>
          </a:p>
        </p:txBody>
      </p:sp>
    </p:spTree>
    <p:extLst>
      <p:ext uri="{BB962C8B-B14F-4D97-AF65-F5344CB8AC3E}">
        <p14:creationId xmlns:p14="http://schemas.microsoft.com/office/powerpoint/2010/main" val="674724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12431</TotalTime>
  <Words>1217</Words>
  <Application>Microsoft Office PowerPoint</Application>
  <PresentationFormat>Widescreen</PresentationFormat>
  <Paragraphs>149</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Helvetica</vt:lpstr>
      <vt:lpstr>Mangal</vt:lpstr>
      <vt:lpstr>Times New Roman</vt:lpstr>
      <vt:lpstr>Office Theme</vt:lpstr>
      <vt:lpstr>   Does Employer-Paid, Job-Protected Maternity Leave Help or Hurt Female IT Workers?  What can we Learn from Millions of Job Applications?</vt:lpstr>
      <vt:lpstr>PowerPoint Presentation</vt:lpstr>
      <vt:lpstr>PowerPoint Presentation</vt:lpstr>
      <vt:lpstr>PowerPoint Presentation</vt:lpstr>
      <vt:lpstr>Design Choices for Maternity Leave</vt:lpstr>
      <vt:lpstr>PowerPoint Presentation</vt:lpstr>
      <vt:lpstr>PowerPoint Presentation</vt:lpstr>
      <vt:lpstr>PowerPoint Presentation</vt:lpstr>
      <vt:lpstr>PowerPoint Presentation</vt:lpstr>
      <vt:lpstr>PowerPoint Presentation</vt:lpstr>
      <vt:lpstr>PowerPoint Presentation</vt:lpstr>
      <vt:lpstr>SETTING &amp; DATA</vt:lpstr>
      <vt:lpstr>Data comes from an e-Recruiting Platform</vt:lpstr>
      <vt:lpstr>Hiring Funnel</vt:lpstr>
      <vt:lpstr>Interview Invitation vs. Final Hiring Decision</vt:lpstr>
      <vt:lpstr>Working with the data for the hackathon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SB</dc:creator>
  <cp:lastModifiedBy>Ravi Bapna</cp:lastModifiedBy>
  <cp:revision>383</cp:revision>
  <cp:lastPrinted>2020-12-16T02:22:30Z</cp:lastPrinted>
  <dcterms:created xsi:type="dcterms:W3CDTF">2020-07-21T21:49:45Z</dcterms:created>
  <dcterms:modified xsi:type="dcterms:W3CDTF">2023-12-24T09:04:43Z</dcterms:modified>
</cp:coreProperties>
</file>